
<file path=[Content_Types].xml><?xml version="1.0" encoding="utf-8"?>
<Types xmlns="http://schemas.openxmlformats.org/package/2006/content-types">
  <Default Extension="rels" ContentType="application/vnd.openxmlformats-package.relationships+xml"/>
  <Override PartName="/ppt/slideLayouts/slideLayout1.xml" ContentType="application/vnd.openxmlformats-officedocument.presentationml.slideLayout+xml"/>
  <Default Extension="jpeg" ContentType="image/jpeg"/>
  <Default Extension="xml" ContentType="application/xml"/>
  <Override PartName="/ppt/tableStyles.xml" ContentType="application/vnd.openxmlformats-officedocument.presentationml.tableStyles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Layouts/slideLayout6.xml" ContentType="application/vnd.openxmlformats-officedocument.presentationml.slideLayout+xml"/>
  <Override PartName="/ppt/slides/slide5.xml" ContentType="application/vnd.openxmlformats-officedocument.presentationml.slide+xml"/>
  <Override PartName="/ppt/theme/theme2.xml" ContentType="application/vnd.openxmlformats-officedocument.theme+xml"/>
  <Override PartName="/docProps/core.xml" ContentType="application/vnd.openxmlformats-package.core-properties+xml"/>
  <Override PartName="/ppt/slideLayouts/slideLayout4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10.xml" ContentType="application/vnd.openxmlformats-officedocument.presentationml.slideLayout+xml"/>
  <Override PartName="/ppt/slides/slide3.xml" ContentType="application/vnd.openxmlformats-officedocument.presentationml.slide+xml"/>
  <Override PartName="/docProps/app.xml" ContentType="application/vnd.openxmlformats-officedocument.extended-properti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Default Extension="bin" ContentType="application/vnd.openxmlformats-officedocument.presentationml.printerSettings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presentation.xml" ContentType="application/vnd.openxmlformats-officedocument.presentationml.presentation.main+xml"/>
  <Override PartName="/ppt/handoutMasters/handoutMaster1.xml" ContentType="application/vnd.openxmlformats-officedocument.presentationml.handoutMaster+xml"/>
  <Override PartName="/ppt/slideLayouts/slideLayout7.xml" ContentType="application/vnd.openxmlformats-officedocument.presentationml.slideLayout+xml"/>
  <Override PartName="/ppt/slides/slide6.xml" ContentType="application/vnd.openxmlformats-officedocument.presentationml.slide+xml"/>
  <Override PartName="/ppt/theme/theme3.xml" ContentType="application/vnd.openxmlformats-officedocument.theme+xml"/>
  <Override PartName="/ppt/notesMasters/notesMaster1.xml" ContentType="application/vnd.openxmlformats-officedocument.presentationml.notesMaster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slideLayouts/slideLayout3.xml" ContentType="application/vnd.openxmlformats-officedocument.presentationml.slideLayout+xml"/>
  <Override PartName="/ppt/slides/slide2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SpecialPlsOnTitleSld="0" saveSubsetFonts="1">
  <p:sldMasterIdLst>
    <p:sldMasterId r:id="rId1"/>
  </p:sldMasterIdLst>
  <p:notesMasterIdLst>
    <p:notesMasterId r:id="rId8"/>
  </p:notesMasterIdLst>
  <p:handoutMasterIdLst>
    <p:handoutMasterId r:id="rId9"/>
  </p:handoutMasterIdLst>
  <p:sldIdLst>
    <p:sldId id="314" r:id="rId2"/>
    <p:sldId id="313" r:id="rId3"/>
    <p:sldId id="269" r:id="rId4"/>
    <p:sldId id="263" r:id="rId5"/>
    <p:sldId id="311" r:id="rId6"/>
    <p:sldId id="312" r:id="rId7"/>
  </p:sldIdLst>
  <p:sldSz cx="9144000" cy="6858000" type="screen4x3"/>
  <p:notesSz cx="6858000" cy="9774238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sz="1200" b="1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200" b="1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200" b="1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200" b="1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200" b="1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457200" rtl="0" eaLnBrk="1" latinLnBrk="0" hangingPunct="1">
      <a:defRPr sz="1200" b="1" kern="1200">
        <a:solidFill>
          <a:schemeClr val="tx1"/>
        </a:solidFill>
        <a:latin typeface="Times New Roman" charset="0"/>
        <a:ea typeface="+mn-ea"/>
        <a:cs typeface="+mn-cs"/>
      </a:defRPr>
    </a:lvl6pPr>
    <a:lvl7pPr marL="2743200" algn="l" defTabSz="457200" rtl="0" eaLnBrk="1" latinLnBrk="0" hangingPunct="1">
      <a:defRPr sz="1200" b="1" kern="1200">
        <a:solidFill>
          <a:schemeClr val="tx1"/>
        </a:solidFill>
        <a:latin typeface="Times New Roman" charset="0"/>
        <a:ea typeface="+mn-ea"/>
        <a:cs typeface="+mn-cs"/>
      </a:defRPr>
    </a:lvl7pPr>
    <a:lvl8pPr marL="3200400" algn="l" defTabSz="457200" rtl="0" eaLnBrk="1" latinLnBrk="0" hangingPunct="1">
      <a:defRPr sz="1200" b="1" kern="1200">
        <a:solidFill>
          <a:schemeClr val="tx1"/>
        </a:solidFill>
        <a:latin typeface="Times New Roman" charset="0"/>
        <a:ea typeface="+mn-ea"/>
        <a:cs typeface="+mn-cs"/>
      </a:defRPr>
    </a:lvl8pPr>
    <a:lvl9pPr marL="3657600" algn="l" defTabSz="457200" rtl="0" eaLnBrk="1" latinLnBrk="0" hangingPunct="1">
      <a:defRPr sz="1200" b="1" kern="1200">
        <a:solidFill>
          <a:schemeClr val="tx1"/>
        </a:solidFill>
        <a:latin typeface="Times New Roman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webPr allowPng="1" organizeInFolders="0" useLongFilenames="0" encoding="macintosh" clr="presentationText"/>
  <p:clrMru>
    <a:srgbClr val="003300"/>
    <a:srgbClr val="6600CC"/>
    <a:srgbClr val="FF9933"/>
    <a:srgbClr val="CC0000"/>
    <a:srgbClr val="008000"/>
    <a:srgbClr val="800000"/>
    <a:srgbClr val="008080"/>
    <a:srgbClr val="FFFF9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 showOutlineIcons="0" horzBarState="maximized">
    <p:restoredLeft sz="15620"/>
    <p:restoredTop sz="94660" autoAdjust="0"/>
  </p:normalViewPr>
  <p:slideViewPr>
    <p:cSldViewPr>
      <p:cViewPr>
        <p:scale>
          <a:sx n="100" d="100"/>
          <a:sy n="100" d="100"/>
        </p:scale>
        <p:origin x="-1128" y="-70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  <p:sld r:id="rId2" collapse="1"/>
      <p:sld r:id="rId3" collapse="1"/>
      <p:sld r:id="rId4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notesMaster" Target="notesMasters/notesMaster1.xml"/><Relationship Id="rId9" Type="http://schemas.openxmlformats.org/officeDocument/2006/relationships/handoutMaster" Target="handoutMasters/handoutMaster1.xml"/><Relationship Id="rId10" Type="http://schemas.openxmlformats.org/officeDocument/2006/relationships/printerSettings" Target="printerSettings/printerSettings1.bin"/></Relationships>
</file>

<file path=ppt/_rels/viewProps.xml.rels><?xml version="1.0" encoding="UTF-8" standalone="yes"?>
<Relationships xmlns="http://schemas.openxmlformats.org/package/2006/relationships"><Relationship Id="rId3" Type="http://schemas.openxmlformats.org/officeDocument/2006/relationships/slide" Target="slides/slide3.xml"/><Relationship Id="rId4" Type="http://schemas.openxmlformats.org/officeDocument/2006/relationships/slide" Target="slides/slide4.xml"/><Relationship Id="rId1" Type="http://schemas.openxmlformats.org/officeDocument/2006/relationships/slide" Target="slides/slide1.xml"/><Relationship Id="rId2" Type="http://schemas.openxmlformats.org/officeDocument/2006/relationships/slide" Target="slides/slide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87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454" tIns="46726" rIns="93454" bIns="46726" numCol="1" anchor="t" anchorCtr="0" compatLnSpc="1">
            <a:prstTxWarp prst="textNoShape">
              <a:avLst/>
            </a:prstTxWarp>
          </a:bodyPr>
          <a:lstStyle>
            <a:lvl1pPr defTabSz="935038">
              <a:defRPr b="0"/>
            </a:lvl1pPr>
          </a:lstStyle>
          <a:p>
            <a:endParaRPr lang="fr-FR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87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454" tIns="46726" rIns="93454" bIns="46726" numCol="1" anchor="t" anchorCtr="0" compatLnSpc="1">
            <a:prstTxWarp prst="textNoShape">
              <a:avLst/>
            </a:prstTxWarp>
          </a:bodyPr>
          <a:lstStyle>
            <a:lvl1pPr algn="r" defTabSz="935038">
              <a:defRPr b="0"/>
            </a:lvl1pPr>
          </a:lstStyle>
          <a:p>
            <a:endParaRPr lang="fr-FR"/>
          </a:p>
        </p:txBody>
      </p:sp>
      <p:sp>
        <p:nvSpPr>
          <p:cNvPr id="1126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286875"/>
            <a:ext cx="2971800" cy="487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454" tIns="46726" rIns="93454" bIns="46726" numCol="1" anchor="b" anchorCtr="0" compatLnSpc="1">
            <a:prstTxWarp prst="textNoShape">
              <a:avLst/>
            </a:prstTxWarp>
          </a:bodyPr>
          <a:lstStyle>
            <a:lvl1pPr defTabSz="935038">
              <a:defRPr b="0"/>
            </a:lvl1pPr>
          </a:lstStyle>
          <a:p>
            <a:endParaRPr lang="fr-FR"/>
          </a:p>
        </p:txBody>
      </p:sp>
      <p:sp>
        <p:nvSpPr>
          <p:cNvPr id="1126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9286875"/>
            <a:ext cx="2971800" cy="487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454" tIns="46726" rIns="93454" bIns="46726" numCol="1" anchor="b" anchorCtr="0" compatLnSpc="1">
            <a:prstTxWarp prst="textNoShape">
              <a:avLst/>
            </a:prstTxWarp>
          </a:bodyPr>
          <a:lstStyle>
            <a:lvl1pPr algn="r" defTabSz="935038">
              <a:defRPr b="0"/>
            </a:lvl1pPr>
          </a:lstStyle>
          <a:p>
            <a:fld id="{BF0F79A0-8753-ED4C-B0C5-11340F3F66A5}" type="slidenum">
              <a:rPr lang="fr-FR"/>
              <a:pPr/>
              <a:t>‹#›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87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454" tIns="46726" rIns="93454" bIns="46726" numCol="1" anchor="t" anchorCtr="0" compatLnSpc="1">
            <a:prstTxWarp prst="textNoShape">
              <a:avLst/>
            </a:prstTxWarp>
          </a:bodyPr>
          <a:lstStyle>
            <a:lvl1pPr defTabSz="935038">
              <a:defRPr b="0"/>
            </a:lvl1pPr>
          </a:lstStyle>
          <a:p>
            <a:endParaRPr lang="fr-FR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87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454" tIns="46726" rIns="93454" bIns="46726" numCol="1" anchor="t" anchorCtr="0" compatLnSpc="1">
            <a:prstTxWarp prst="textNoShape">
              <a:avLst/>
            </a:prstTxWarp>
          </a:bodyPr>
          <a:lstStyle>
            <a:lvl1pPr algn="r" defTabSz="935038">
              <a:defRPr b="0"/>
            </a:lvl1pPr>
          </a:lstStyle>
          <a:p>
            <a:endParaRPr lang="fr-FR"/>
          </a:p>
        </p:txBody>
      </p:sp>
      <p:sp>
        <p:nvSpPr>
          <p:cNvPr id="8196" name="Rectangle 4"/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989013" y="733425"/>
            <a:ext cx="4884737" cy="36639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2813" y="4643438"/>
            <a:ext cx="5032375" cy="4397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454" tIns="46726" rIns="93454" bIns="4672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286875"/>
            <a:ext cx="2971800" cy="487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454" tIns="46726" rIns="93454" bIns="46726" numCol="1" anchor="b" anchorCtr="0" compatLnSpc="1">
            <a:prstTxWarp prst="textNoShape">
              <a:avLst/>
            </a:prstTxWarp>
          </a:bodyPr>
          <a:lstStyle>
            <a:lvl1pPr defTabSz="935038">
              <a:defRPr b="0"/>
            </a:lvl1pPr>
          </a:lstStyle>
          <a:p>
            <a:endParaRPr lang="fr-FR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9286875"/>
            <a:ext cx="2971800" cy="487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454" tIns="46726" rIns="93454" bIns="46726" numCol="1" anchor="b" anchorCtr="0" compatLnSpc="1">
            <a:prstTxWarp prst="textNoShape">
              <a:avLst/>
            </a:prstTxWarp>
          </a:bodyPr>
          <a:lstStyle>
            <a:lvl1pPr algn="r" defTabSz="935038">
              <a:defRPr b="0"/>
            </a:lvl1pPr>
          </a:lstStyle>
          <a:p>
            <a:fld id="{F554428D-33C5-F340-8555-4F094FFBC5D0}" type="slidenum">
              <a:rPr lang="fr-FR"/>
              <a:pPr/>
              <a:t>‹#›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219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fr-FR">
              <a:latin typeface="Times New Roman" charset="0"/>
            </a:endParaRPr>
          </a:p>
        </p:txBody>
      </p:sp>
      <p:sp>
        <p:nvSpPr>
          <p:cNvPr id="9220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ECFC0F5-13EE-FB48-A5EC-CA576633EFC9}" type="slidenum">
              <a:rPr lang="fr-FR"/>
              <a:pPr/>
              <a:t>6</a:t>
            </a:fld>
            <a:endParaRPr lang="fr-F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286C8C8-30DB-F241-9B2E-A53F2D630912}" type="slidenum">
              <a:rPr lang="fr-FR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0456916-9BD3-234E-92BA-E4D8A383B255}" type="slidenum">
              <a:rPr lang="fr-FR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A3ACAF8-6DB9-3243-94C7-CEF9D951C89E}" type="slidenum">
              <a:rPr lang="fr-FR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221BE9B-B690-E347-91C3-082C3A345244}" type="slidenum">
              <a:rPr lang="fr-FR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B00258C-FF98-4248-BDE5-E9660CFB6DB5}" type="slidenum">
              <a:rPr lang="fr-FR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E499610-E01D-FB4F-95E8-431DCC5E9A71}" type="slidenum">
              <a:rPr lang="fr-FR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021C7A9-6DE9-0149-AD48-C5FCE648078F}" type="slidenum">
              <a:rPr lang="fr-FR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41CAD63-CB12-5D47-BEE1-A4922F2E7F8C}" type="slidenum">
              <a:rPr lang="fr-FR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55D28C0-6C03-2C40-A950-3F834AB4CCCA}" type="slidenum">
              <a:rPr lang="fr-FR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8F08D84-BEA6-7E46-9B8D-F703194625AD}" type="slidenum">
              <a:rPr lang="fr-FR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smtClean="0"/>
              <a:t>Cliquez sur l'icône pour ajouter une image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291C45A-C6F5-9840-88D9-6C1AA4E0546C}" type="slidenum">
              <a:rPr lang="fr-FR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/>
              <a:t>Cliquez pour modifier le style du titre du masque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fr-F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fr-F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FE009C23-CADA-EB47-BBF7-6E4359698FB6}" type="slidenum">
              <a:rPr lang="fr-FR"/>
              <a:pPr/>
              <a:t>‹#›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r:id="rId1"/>
    <p:sldLayoutId r:id="rId2"/>
    <p:sldLayoutId r:id="rId3"/>
    <p:sldLayoutId r:id="rId4"/>
    <p:sldLayoutId r:id="rId5"/>
    <p:sldLayoutId r:id="rId6"/>
    <p:sldLayoutId r:id="rId7"/>
    <p:sldLayoutId r:id="rId8"/>
    <p:sldLayoutId r:id="rId9"/>
    <p:sldLayoutId r:id="rId10"/>
    <p:sldLayoutId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ＭＳ Ｐゴシック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533400"/>
            <a:ext cx="7467600" cy="914400"/>
          </a:xfrm>
        </p:spPr>
        <p:txBody>
          <a:bodyPr/>
          <a:lstStyle/>
          <a:p>
            <a:pPr eaLnBrk="1" hangingPunct="1"/>
            <a:r>
              <a:rPr lang="fr-FR" sz="3600"/>
              <a:t>C++ : fonctions et opérateurs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828800" y="2133600"/>
            <a:ext cx="5029200" cy="1438275"/>
          </a:xfrm>
        </p:spPr>
        <p:txBody>
          <a:bodyPr/>
          <a:lstStyle/>
          <a:p>
            <a:pPr eaLnBrk="1" hangingPunct="1"/>
            <a:r>
              <a:rPr lang="fr-FR" sz="2000">
                <a:solidFill>
                  <a:srgbClr val="800000"/>
                </a:solidFill>
              </a:rPr>
              <a:t>Fonctions</a:t>
            </a:r>
          </a:p>
          <a:p>
            <a:pPr lvl="1" eaLnBrk="1" hangingPunct="1"/>
            <a:r>
              <a:rPr lang="fr-FR" sz="1800">
                <a:solidFill>
                  <a:srgbClr val="800000"/>
                </a:solidFill>
              </a:rPr>
              <a:t>Passage d'arguments</a:t>
            </a:r>
          </a:p>
          <a:p>
            <a:pPr lvl="1" eaLnBrk="1" hangingPunct="1"/>
            <a:r>
              <a:rPr lang="fr-FR" sz="1800">
                <a:solidFill>
                  <a:srgbClr val="800000"/>
                </a:solidFill>
              </a:rPr>
              <a:t>Surcharge</a:t>
            </a:r>
          </a:p>
          <a:p>
            <a:pPr eaLnBrk="1" hangingPunct="1"/>
            <a:r>
              <a:rPr lang="fr-FR" sz="2000">
                <a:solidFill>
                  <a:srgbClr val="800000"/>
                </a:solidFill>
              </a:rPr>
              <a:t>Surcharge d'opérateurs</a:t>
            </a:r>
          </a:p>
          <a:p>
            <a:pPr lvl="1" eaLnBrk="1" hangingPunct="1">
              <a:buFontTx/>
              <a:buNone/>
            </a:pPr>
            <a:endParaRPr lang="fr-FR" sz="1600">
              <a:solidFill>
                <a:srgbClr val="80000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2"/>
          <p:cNvGrpSpPr>
            <a:grpSpLocks/>
          </p:cNvGrpSpPr>
          <p:nvPr/>
        </p:nvGrpSpPr>
        <p:grpSpPr bwMode="auto">
          <a:xfrm>
            <a:off x="214313" y="1643063"/>
            <a:ext cx="8072437" cy="4522787"/>
            <a:chOff x="146" y="1035"/>
            <a:chExt cx="5509" cy="2849"/>
          </a:xfrm>
        </p:grpSpPr>
        <p:sp>
          <p:nvSpPr>
            <p:cNvPr id="18439" name="Rectangle 4"/>
            <p:cNvSpPr>
              <a:spLocks noChangeArrowheads="1"/>
            </p:cNvSpPr>
            <p:nvPr/>
          </p:nvSpPr>
          <p:spPr bwMode="auto">
            <a:xfrm>
              <a:off x="3803" y="2430"/>
              <a:ext cx="1804" cy="1440"/>
            </a:xfrm>
            <a:prstGeom prst="rect">
              <a:avLst/>
            </a:prstGeom>
            <a:noFill/>
            <a:ln w="9525">
              <a:solidFill>
                <a:schemeClr val="accent1">
                  <a:lumMod val="50000"/>
                </a:schemeClr>
              </a:solidFill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marL="180975" indent="-95250">
                <a:tabLst>
                  <a:tab pos="1162050" algn="l"/>
                </a:tabLst>
              </a:pPr>
              <a:r>
                <a:rPr lang="fr-FR" b="0" i="1">
                  <a:solidFill>
                    <a:srgbClr val="19334D"/>
                  </a:solidFill>
                </a:rPr>
                <a:t>Par référence (propre au C++)</a:t>
              </a:r>
            </a:p>
            <a:p>
              <a:pPr marL="180975" indent="-95250">
                <a:tabLst>
                  <a:tab pos="1162050" algn="l"/>
                </a:tabLst>
              </a:pPr>
              <a:endParaRPr lang="fr-FR" b="0">
                <a:solidFill>
                  <a:srgbClr val="004000"/>
                </a:solidFill>
              </a:endParaRPr>
            </a:p>
            <a:p>
              <a:pPr marL="180975" lvl="1" indent="-95250">
                <a:tabLst>
                  <a:tab pos="1162050" algn="l"/>
                </a:tabLst>
              </a:pPr>
              <a:r>
                <a:rPr lang="fr-FR" b="0">
                  <a:solidFill>
                    <a:srgbClr val="004000"/>
                  </a:solidFill>
                </a:rPr>
                <a:t>void fct(int&amp; a)	 // Pas de copie de a</a:t>
              </a:r>
            </a:p>
            <a:p>
              <a:pPr marL="180975" lvl="1" indent="-95250">
                <a:tabLst>
                  <a:tab pos="1162050" algn="l"/>
                </a:tabLst>
              </a:pPr>
              <a:r>
                <a:rPr lang="fr-FR" b="0">
                  <a:solidFill>
                    <a:srgbClr val="004000"/>
                  </a:solidFill>
                </a:rPr>
                <a:t>{</a:t>
              </a:r>
            </a:p>
            <a:p>
              <a:pPr marL="180975" lvl="1" indent="-95250">
                <a:tabLst>
                  <a:tab pos="1162050" algn="l"/>
                </a:tabLst>
              </a:pPr>
              <a:r>
                <a:rPr lang="fr-FR" b="0">
                  <a:solidFill>
                    <a:srgbClr val="004000"/>
                  </a:solidFill>
                </a:rPr>
                <a:t>	a = 4;	// a vaut 4</a:t>
              </a:r>
            </a:p>
            <a:p>
              <a:pPr marL="180975" lvl="1" indent="-95250">
                <a:tabLst>
                  <a:tab pos="1162050" algn="l"/>
                </a:tabLst>
              </a:pPr>
              <a:r>
                <a:rPr lang="fr-FR" b="0">
                  <a:solidFill>
                    <a:srgbClr val="004000"/>
                  </a:solidFill>
                </a:rPr>
                <a:t>}</a:t>
              </a:r>
            </a:p>
            <a:p>
              <a:pPr marL="180975" lvl="1" indent="-95250">
                <a:tabLst>
                  <a:tab pos="1162050" algn="l"/>
                </a:tabLst>
              </a:pPr>
              <a:endParaRPr lang="fr-FR" b="0">
                <a:solidFill>
                  <a:srgbClr val="004000"/>
                </a:solidFill>
              </a:endParaRPr>
            </a:p>
            <a:p>
              <a:pPr marL="180975" lvl="1" indent="-95250">
                <a:tabLst>
                  <a:tab pos="1162050" algn="l"/>
                </a:tabLst>
              </a:pPr>
              <a:r>
                <a:rPr lang="fr-FR" b="0">
                  <a:solidFill>
                    <a:srgbClr val="004000"/>
                  </a:solidFill>
                </a:rPr>
                <a:t>// Appel de la fonction</a:t>
              </a:r>
            </a:p>
            <a:p>
              <a:pPr marL="180975" lvl="1" indent="-95250">
                <a:tabLst>
                  <a:tab pos="1162050" algn="l"/>
                </a:tabLst>
              </a:pPr>
              <a:r>
                <a:rPr lang="fr-FR" b="0">
                  <a:solidFill>
                    <a:srgbClr val="004000"/>
                  </a:solidFill>
                </a:rPr>
                <a:t>int  b = 3;</a:t>
              </a:r>
            </a:p>
            <a:p>
              <a:pPr marL="180975" lvl="1" indent="-95250">
                <a:tabLst>
                  <a:tab pos="1162050" algn="l"/>
                </a:tabLst>
              </a:pPr>
              <a:r>
                <a:rPr lang="fr-FR" b="0">
                  <a:solidFill>
                    <a:srgbClr val="004000"/>
                  </a:solidFill>
                </a:rPr>
                <a:t>fct(b);		</a:t>
              </a:r>
            </a:p>
            <a:p>
              <a:pPr marL="180975" lvl="1" indent="-95250">
                <a:tabLst>
                  <a:tab pos="1162050" algn="l"/>
                </a:tabLst>
              </a:pPr>
              <a:r>
                <a:rPr lang="fr-FR" b="0">
                  <a:solidFill>
                    <a:srgbClr val="004000"/>
                  </a:solidFill>
                </a:rPr>
                <a:t>// b vaut 4</a:t>
              </a:r>
            </a:p>
            <a:p>
              <a:pPr marL="180975" lvl="1" indent="-95250">
                <a:tabLst>
                  <a:tab pos="1162050" algn="l"/>
                </a:tabLst>
              </a:pPr>
              <a:endParaRPr lang="fr-FR" b="0">
                <a:solidFill>
                  <a:srgbClr val="004000"/>
                </a:solidFill>
              </a:endParaRPr>
            </a:p>
          </p:txBody>
        </p:sp>
        <p:sp>
          <p:nvSpPr>
            <p:cNvPr id="3077" name="Text Box 5"/>
            <p:cNvSpPr txBox="1">
              <a:spLocks noChangeArrowheads="1"/>
            </p:cNvSpPr>
            <p:nvPr/>
          </p:nvSpPr>
          <p:spPr bwMode="auto">
            <a:xfrm>
              <a:off x="146" y="1035"/>
              <a:ext cx="5509" cy="11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marL="266700" indent="-180975"/>
              <a:r>
                <a:rPr lang="fr-FR" sz="1400" b="0"/>
                <a:t>Les arguments </a:t>
              </a:r>
              <a:r>
                <a:rPr lang="fr-FR" sz="1400" b="0">
                  <a:solidFill>
                    <a:srgbClr val="800000"/>
                  </a:solidFill>
                </a:rPr>
                <a:t>peuvent être passés à une fonction sous trois formes :</a:t>
              </a:r>
            </a:p>
            <a:p>
              <a:pPr marL="266700" indent="-180975">
                <a:buFont typeface="Arial" charset="0"/>
                <a:buChar char="•"/>
              </a:pPr>
              <a:endParaRPr lang="fr-FR" sz="1400" b="0">
                <a:solidFill>
                  <a:srgbClr val="800000"/>
                </a:solidFill>
              </a:endParaRPr>
            </a:p>
            <a:p>
              <a:pPr marL="266700" lvl="1" indent="-180975">
                <a:buFont typeface="Arial" charset="0"/>
                <a:buChar char="•"/>
              </a:pPr>
              <a:r>
                <a:rPr lang="fr-FR" sz="1400">
                  <a:solidFill>
                    <a:srgbClr val="800000"/>
                  </a:solidFill>
                </a:rPr>
                <a:t>Par valeur </a:t>
              </a:r>
              <a:r>
                <a:rPr lang="fr-FR" sz="1400" b="0">
                  <a:solidFill>
                    <a:srgbClr val="800000"/>
                  </a:solidFill>
                </a:rPr>
                <a:t>: ne permet pas de modifier la variable car la fonction travaille sur une copie de la variable d'origine et non sur la variable elle-même ; à éviter absolument avec un type complexe comme une classe car faire une copie de classe n'est pas anodin</a:t>
              </a:r>
            </a:p>
            <a:p>
              <a:pPr marL="266700" lvl="1" indent="-180975">
                <a:buFont typeface="Arial" charset="0"/>
                <a:buChar char="•"/>
              </a:pPr>
              <a:r>
                <a:rPr lang="fr-FR" sz="1400">
                  <a:solidFill>
                    <a:srgbClr val="800000"/>
                  </a:solidFill>
                </a:rPr>
                <a:t>Par adresse </a:t>
              </a:r>
              <a:r>
                <a:rPr lang="fr-FR" sz="1400" b="0">
                  <a:solidFill>
                    <a:srgbClr val="800000"/>
                  </a:solidFill>
                </a:rPr>
                <a:t>: permet de pallier la limite du passage par valeur mais lourd d'un point de vue syntaxique</a:t>
              </a:r>
            </a:p>
            <a:p>
              <a:pPr marL="266700" lvl="1" indent="-180975">
                <a:buFont typeface="Arial" charset="0"/>
                <a:buChar char="•"/>
              </a:pPr>
              <a:r>
                <a:rPr lang="fr-FR" sz="1400">
                  <a:solidFill>
                    <a:srgbClr val="800000"/>
                  </a:solidFill>
                </a:rPr>
                <a:t>Par référence </a:t>
              </a:r>
              <a:r>
                <a:rPr lang="fr-FR" sz="1400" b="0">
                  <a:solidFill>
                    <a:srgbClr val="800000"/>
                  </a:solidFill>
                </a:rPr>
                <a:t>: permet de pallier la limite du passage par valeur sans la lourdeur syntaxique ; pour plus de clarté, on rajoute le mot clé "const "si la variable n'est pas modifiée dans la fonction (utile pour les classes)</a:t>
              </a:r>
              <a:endParaRPr lang="fr-FR" sz="1400" b="0">
                <a:solidFill>
                  <a:srgbClr val="FF0000"/>
                </a:solidFill>
              </a:endParaRPr>
            </a:p>
          </p:txBody>
        </p:sp>
        <p:sp>
          <p:nvSpPr>
            <p:cNvPr id="18441" name="Rectangle 6"/>
            <p:cNvSpPr>
              <a:spLocks noChangeArrowheads="1"/>
            </p:cNvSpPr>
            <p:nvPr/>
          </p:nvSpPr>
          <p:spPr bwMode="auto">
            <a:xfrm>
              <a:off x="2096" y="2430"/>
              <a:ext cx="1499" cy="1454"/>
            </a:xfrm>
            <a:prstGeom prst="rect">
              <a:avLst/>
            </a:prstGeom>
            <a:noFill/>
            <a:ln w="9525">
              <a:solidFill>
                <a:schemeClr val="accent1">
                  <a:lumMod val="50000"/>
                </a:schemeClr>
              </a:solidFill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marL="180975" indent="-95250">
                <a:tabLst>
                  <a:tab pos="990600" algn="l"/>
                  <a:tab pos="1257300" algn="l"/>
                </a:tabLst>
              </a:pPr>
              <a:r>
                <a:rPr lang="fr-FR" b="0" i="1">
                  <a:solidFill>
                    <a:srgbClr val="19334D"/>
                  </a:solidFill>
                </a:rPr>
                <a:t>Par adresse</a:t>
              </a:r>
            </a:p>
            <a:p>
              <a:pPr marL="180975" indent="-95250">
                <a:buFontTx/>
                <a:buChar char="•"/>
                <a:tabLst>
                  <a:tab pos="990600" algn="l"/>
                  <a:tab pos="1257300" algn="l"/>
                </a:tabLst>
              </a:pPr>
              <a:endParaRPr lang="fr-FR" b="0">
                <a:solidFill>
                  <a:srgbClr val="004000"/>
                </a:solidFill>
              </a:endParaRPr>
            </a:p>
            <a:p>
              <a:pPr marL="180975" lvl="1" indent="-95250">
                <a:tabLst>
                  <a:tab pos="990600" algn="l"/>
                  <a:tab pos="1257300" algn="l"/>
                </a:tabLst>
              </a:pPr>
              <a:r>
                <a:rPr lang="fr-FR" b="0">
                  <a:solidFill>
                    <a:srgbClr val="004000"/>
                  </a:solidFill>
                </a:rPr>
                <a:t>void fct(int *pa) 	// Adresse</a:t>
              </a:r>
            </a:p>
            <a:p>
              <a:pPr marL="180975" lvl="1" indent="-95250">
                <a:tabLst>
                  <a:tab pos="990600" algn="l"/>
                  <a:tab pos="1257300" algn="l"/>
                </a:tabLst>
              </a:pPr>
              <a:r>
                <a:rPr lang="fr-FR" b="0">
                  <a:solidFill>
                    <a:srgbClr val="004000"/>
                  </a:solidFill>
                </a:rPr>
                <a:t>{</a:t>
              </a:r>
            </a:p>
            <a:p>
              <a:pPr marL="180975" lvl="1" indent="-95250">
                <a:tabLst>
                  <a:tab pos="990600" algn="l"/>
                  <a:tab pos="1257300" algn="l"/>
                </a:tabLst>
              </a:pPr>
              <a:r>
                <a:rPr lang="fr-FR" b="0">
                  <a:solidFill>
                    <a:srgbClr val="004000"/>
                  </a:solidFill>
                </a:rPr>
                <a:t>	*pa = 4;	// *pa vaut 4</a:t>
              </a:r>
            </a:p>
            <a:p>
              <a:pPr marL="180975" lvl="1" indent="-95250">
                <a:tabLst>
                  <a:tab pos="990600" algn="l"/>
                  <a:tab pos="1257300" algn="l"/>
                </a:tabLst>
              </a:pPr>
              <a:r>
                <a:rPr lang="fr-FR" b="0">
                  <a:solidFill>
                    <a:srgbClr val="004000"/>
                  </a:solidFill>
                </a:rPr>
                <a:t>}</a:t>
              </a:r>
            </a:p>
            <a:p>
              <a:pPr marL="180975" lvl="1" indent="-95250">
                <a:tabLst>
                  <a:tab pos="990600" algn="l"/>
                  <a:tab pos="1257300" algn="l"/>
                </a:tabLst>
              </a:pPr>
              <a:endParaRPr lang="fr-FR" b="0">
                <a:solidFill>
                  <a:srgbClr val="004000"/>
                </a:solidFill>
              </a:endParaRPr>
            </a:p>
            <a:p>
              <a:pPr marL="180975" lvl="1" indent="-95250">
                <a:tabLst>
                  <a:tab pos="990600" algn="l"/>
                  <a:tab pos="1257300" algn="l"/>
                </a:tabLst>
              </a:pPr>
              <a:r>
                <a:rPr lang="fr-FR" b="0">
                  <a:solidFill>
                    <a:srgbClr val="004000"/>
                  </a:solidFill>
                </a:rPr>
                <a:t>// Appel de la fonction</a:t>
              </a:r>
            </a:p>
            <a:p>
              <a:pPr marL="180975" lvl="1" indent="-95250">
                <a:tabLst>
                  <a:tab pos="990600" algn="l"/>
                  <a:tab pos="1257300" algn="l"/>
                </a:tabLst>
              </a:pPr>
              <a:r>
                <a:rPr lang="fr-FR" b="0">
                  <a:solidFill>
                    <a:srgbClr val="004000"/>
                  </a:solidFill>
                </a:rPr>
                <a:t>int  b = 3;</a:t>
              </a:r>
            </a:p>
            <a:p>
              <a:pPr marL="180975" lvl="1" indent="-95250">
                <a:tabLst>
                  <a:tab pos="990600" algn="l"/>
                  <a:tab pos="1257300" algn="l"/>
                </a:tabLst>
              </a:pPr>
              <a:r>
                <a:rPr lang="fr-FR" b="0">
                  <a:solidFill>
                    <a:srgbClr val="004000"/>
                  </a:solidFill>
                </a:rPr>
                <a:t>fct(&amp;b);	</a:t>
              </a:r>
            </a:p>
            <a:p>
              <a:pPr marL="180975" lvl="1" indent="-95250">
                <a:tabLst>
                  <a:tab pos="990600" algn="l"/>
                  <a:tab pos="1257300" algn="l"/>
                </a:tabLst>
              </a:pPr>
              <a:r>
                <a:rPr lang="fr-FR" b="0">
                  <a:solidFill>
                    <a:srgbClr val="004000"/>
                  </a:solidFill>
                </a:rPr>
                <a:t>// b vaut 4 </a:t>
              </a:r>
            </a:p>
            <a:p>
              <a:pPr marL="180975" lvl="1" indent="-95250">
                <a:tabLst>
                  <a:tab pos="990600" algn="l"/>
                  <a:tab pos="1257300" algn="l"/>
                </a:tabLst>
              </a:pPr>
              <a:endParaRPr lang="fr-FR" b="0">
                <a:solidFill>
                  <a:srgbClr val="004000"/>
                </a:solidFill>
              </a:endParaRPr>
            </a:p>
          </p:txBody>
        </p:sp>
        <p:sp>
          <p:nvSpPr>
            <p:cNvPr id="18443" name="Rectangle 11"/>
            <p:cNvSpPr>
              <a:spLocks noChangeArrowheads="1"/>
            </p:cNvSpPr>
            <p:nvPr/>
          </p:nvSpPr>
          <p:spPr bwMode="auto">
            <a:xfrm>
              <a:off x="487" y="2430"/>
              <a:ext cx="1414" cy="1454"/>
            </a:xfrm>
            <a:prstGeom prst="rect">
              <a:avLst/>
            </a:prstGeom>
            <a:noFill/>
            <a:ln w="9525">
              <a:solidFill>
                <a:schemeClr val="accent1">
                  <a:lumMod val="50000"/>
                </a:schemeClr>
              </a:solidFill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marL="180975" indent="-95250"/>
              <a:r>
                <a:rPr lang="fr-FR" b="0" i="1">
                  <a:solidFill>
                    <a:srgbClr val="19334D"/>
                  </a:solidFill>
                </a:rPr>
                <a:t>Par valeur</a:t>
              </a:r>
            </a:p>
            <a:p>
              <a:pPr marL="180975" indent="-95250">
                <a:buFontTx/>
                <a:buChar char="•"/>
              </a:pPr>
              <a:endParaRPr lang="fr-FR" b="0">
                <a:solidFill>
                  <a:srgbClr val="004000"/>
                </a:solidFill>
              </a:endParaRPr>
            </a:p>
            <a:p>
              <a:pPr marL="180975" lvl="1" indent="-95250"/>
              <a:r>
                <a:rPr lang="fr-FR" b="0">
                  <a:solidFill>
                    <a:srgbClr val="004000"/>
                  </a:solidFill>
                </a:rPr>
                <a:t>void fct(int a) // Copie de a</a:t>
              </a:r>
            </a:p>
            <a:p>
              <a:pPr marL="180975" lvl="1" indent="-95250"/>
              <a:r>
                <a:rPr lang="fr-FR" b="0">
                  <a:solidFill>
                    <a:srgbClr val="004000"/>
                  </a:solidFill>
                </a:rPr>
                <a:t>{</a:t>
              </a:r>
            </a:p>
            <a:p>
              <a:pPr marL="180975" lvl="1" indent="-95250"/>
              <a:r>
                <a:rPr lang="fr-FR" b="0">
                  <a:solidFill>
                    <a:srgbClr val="004000"/>
                  </a:solidFill>
                </a:rPr>
                <a:t>	a = 4;	// a vaut 4</a:t>
              </a:r>
            </a:p>
            <a:p>
              <a:pPr marL="180975" lvl="1" indent="-95250"/>
              <a:r>
                <a:rPr lang="fr-FR" b="0">
                  <a:solidFill>
                    <a:srgbClr val="004000"/>
                  </a:solidFill>
                </a:rPr>
                <a:t>}</a:t>
              </a:r>
            </a:p>
            <a:p>
              <a:pPr marL="180975" lvl="1" indent="-95250"/>
              <a:endParaRPr lang="fr-FR" b="0">
                <a:solidFill>
                  <a:srgbClr val="004000"/>
                </a:solidFill>
              </a:endParaRPr>
            </a:p>
            <a:p>
              <a:pPr marL="180975" lvl="1" indent="-95250"/>
              <a:r>
                <a:rPr lang="fr-FR" b="0">
                  <a:solidFill>
                    <a:srgbClr val="004000"/>
                  </a:solidFill>
                </a:rPr>
                <a:t>// Appel de la fonction</a:t>
              </a:r>
            </a:p>
            <a:p>
              <a:pPr marL="180975" lvl="1" indent="-95250"/>
              <a:r>
                <a:rPr lang="fr-FR" b="0">
                  <a:solidFill>
                    <a:srgbClr val="004000"/>
                  </a:solidFill>
                </a:rPr>
                <a:t>int  b = 3;</a:t>
              </a:r>
            </a:p>
            <a:p>
              <a:pPr marL="180975" lvl="1" indent="-95250"/>
              <a:r>
                <a:rPr lang="fr-FR" b="0">
                  <a:solidFill>
                    <a:srgbClr val="004000"/>
                  </a:solidFill>
                </a:rPr>
                <a:t>fct(b);	</a:t>
              </a:r>
            </a:p>
            <a:p>
              <a:pPr marL="180975" lvl="1" indent="-95250"/>
              <a:r>
                <a:rPr lang="fr-FR" b="0">
                  <a:solidFill>
                    <a:srgbClr val="004000"/>
                  </a:solidFill>
                </a:rPr>
                <a:t>// b vaut toujours 3 </a:t>
              </a:r>
            </a:p>
            <a:p>
              <a:pPr marL="180975" lvl="1" indent="-95250"/>
              <a:endParaRPr lang="fr-FR" b="0">
                <a:solidFill>
                  <a:srgbClr val="004000"/>
                </a:solidFill>
              </a:endParaRPr>
            </a:p>
          </p:txBody>
        </p:sp>
      </p:grpSp>
      <p:sp>
        <p:nvSpPr>
          <p:cNvPr id="12" name="Rectangle 2"/>
          <p:cNvSpPr txBox="1">
            <a:spLocks noChangeArrowheads="1"/>
          </p:cNvSpPr>
          <p:nvPr/>
        </p:nvSpPr>
        <p:spPr bwMode="auto">
          <a:xfrm>
            <a:off x="642938" y="28575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prstTxWarp prst="textNoShape">
              <a:avLst/>
            </a:prstTxWarp>
          </a:bodyPr>
          <a:lstStyle/>
          <a:p>
            <a:pPr algn="ctr"/>
            <a:r>
              <a:rPr lang="fr-FR" sz="2800" b="0">
                <a:solidFill>
                  <a:srgbClr val="008080"/>
                </a:solidFill>
              </a:rPr>
              <a:t>Fonction : passage d'argument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7772400" cy="1143000"/>
          </a:xfrm>
        </p:spPr>
        <p:txBody>
          <a:bodyPr/>
          <a:lstStyle/>
          <a:p>
            <a:pPr eaLnBrk="1" hangingPunct="1"/>
            <a:r>
              <a:rPr lang="fr-FR" sz="2800">
                <a:solidFill>
                  <a:srgbClr val="008080"/>
                </a:solidFill>
              </a:rPr>
              <a:t>Fonction : surcharge de sélection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idx="1"/>
          </p:nvPr>
        </p:nvSpPr>
        <p:spPr>
          <a:xfrm>
            <a:off x="152400" y="1524000"/>
            <a:ext cx="8305800" cy="8382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fr-FR" sz="1800">
                <a:solidFill>
                  <a:srgbClr val="800000"/>
                </a:solidFill>
              </a:rPr>
              <a:t>	La surcharge de sélection consiste à implanter plusieurs méthodes de même nom dans une même classe à condition que la liste des arguments diffère</a:t>
            </a:r>
          </a:p>
        </p:txBody>
      </p:sp>
      <p:sp>
        <p:nvSpPr>
          <p:cNvPr id="4100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CFA2F0E-C175-A84E-8B25-574805C36449}" type="slidenum">
              <a:rPr lang="fr-FR" sz="1100" b="0"/>
              <a:pPr/>
              <a:t>3</a:t>
            </a:fld>
            <a:endParaRPr lang="fr-FR" sz="1100" b="0"/>
          </a:p>
        </p:txBody>
      </p:sp>
      <p:sp>
        <p:nvSpPr>
          <p:cNvPr id="4101" name="Rectangle 4"/>
          <p:cNvSpPr>
            <a:spLocks noChangeArrowheads="1"/>
          </p:cNvSpPr>
          <p:nvPr/>
        </p:nvSpPr>
        <p:spPr bwMode="auto">
          <a:xfrm>
            <a:off x="571500" y="2500313"/>
            <a:ext cx="3505200" cy="1981200"/>
          </a:xfrm>
          <a:prstGeom prst="rect">
            <a:avLst/>
          </a:prstGeom>
          <a:noFill/>
          <a:ln w="9525">
            <a:solidFill>
              <a:srgbClr val="00330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 marL="266700" indent="-180975">
              <a:tabLst>
                <a:tab pos="628650" algn="l"/>
              </a:tabLst>
            </a:pPr>
            <a:r>
              <a:rPr lang="fr-FR" b="0">
                <a:solidFill>
                  <a:srgbClr val="003300"/>
                </a:solidFill>
              </a:rPr>
              <a:t>class Vecteur</a:t>
            </a:r>
          </a:p>
          <a:p>
            <a:pPr marL="266700" indent="-180975">
              <a:tabLst>
                <a:tab pos="628650" algn="l"/>
              </a:tabLst>
            </a:pPr>
            <a:r>
              <a:rPr lang="fr-FR" b="0">
                <a:solidFill>
                  <a:srgbClr val="003300"/>
                </a:solidFill>
              </a:rPr>
              <a:t>{</a:t>
            </a:r>
          </a:p>
          <a:p>
            <a:pPr marL="266700" indent="-180975">
              <a:tabLst>
                <a:tab pos="628650" algn="l"/>
              </a:tabLst>
            </a:pPr>
            <a:r>
              <a:rPr lang="fr-FR" b="0">
                <a:solidFill>
                  <a:srgbClr val="003300"/>
                </a:solidFill>
              </a:rPr>
              <a:t>protected:</a:t>
            </a:r>
          </a:p>
          <a:p>
            <a:pPr marL="266700" indent="-180975">
              <a:tabLst>
                <a:tab pos="628650" algn="l"/>
              </a:tabLst>
            </a:pPr>
            <a:r>
              <a:rPr lang="fr-FR" b="0">
                <a:solidFill>
                  <a:srgbClr val="003300"/>
                </a:solidFill>
              </a:rPr>
              <a:t>	int m_x, m_y;</a:t>
            </a:r>
          </a:p>
          <a:p>
            <a:pPr marL="266700" indent="-180975">
              <a:tabLst>
                <a:tab pos="628650" algn="l"/>
              </a:tabLst>
            </a:pPr>
            <a:r>
              <a:rPr lang="fr-FR" b="0">
                <a:solidFill>
                  <a:srgbClr val="003300"/>
                </a:solidFill>
              </a:rPr>
              <a:t>public :</a:t>
            </a:r>
          </a:p>
          <a:p>
            <a:pPr marL="266700" indent="-180975">
              <a:tabLst>
                <a:tab pos="628650" algn="l"/>
              </a:tabLst>
            </a:pPr>
            <a:r>
              <a:rPr lang="fr-FR" b="0">
                <a:solidFill>
                  <a:srgbClr val="003300"/>
                </a:solidFill>
              </a:rPr>
              <a:t>	Vecteur() {m_x = m_y = 0;}</a:t>
            </a:r>
          </a:p>
          <a:p>
            <a:pPr marL="266700" indent="-180975">
              <a:tabLst>
                <a:tab pos="628650" algn="l"/>
              </a:tabLst>
            </a:pPr>
            <a:r>
              <a:rPr lang="fr-FR" b="0">
                <a:solidFill>
                  <a:srgbClr val="003300"/>
                </a:solidFill>
              </a:rPr>
              <a:t>	Vecteur(int x, int y) {m_x = x; m_y = y;}</a:t>
            </a:r>
          </a:p>
          <a:p>
            <a:pPr marL="266700" indent="-180975">
              <a:tabLst>
                <a:tab pos="628650" algn="l"/>
              </a:tabLst>
            </a:pPr>
            <a:r>
              <a:rPr lang="fr-FR" b="0">
                <a:solidFill>
                  <a:srgbClr val="003300"/>
                </a:solidFill>
              </a:rPr>
              <a:t>	void deplace(int x, int y);</a:t>
            </a:r>
          </a:p>
          <a:p>
            <a:pPr marL="266700" indent="-180975">
              <a:tabLst>
                <a:tab pos="628650" algn="l"/>
              </a:tabLst>
            </a:pPr>
            <a:r>
              <a:rPr lang="fr-FR" b="0">
                <a:solidFill>
                  <a:srgbClr val="003300"/>
                </a:solidFill>
              </a:rPr>
              <a:t>	void deplace(const Vecteur&amp; v);</a:t>
            </a:r>
          </a:p>
          <a:p>
            <a:pPr marL="266700" indent="-180975">
              <a:tabLst>
                <a:tab pos="628650" algn="l"/>
              </a:tabLst>
            </a:pPr>
            <a:r>
              <a:rPr lang="fr-FR" b="0">
                <a:solidFill>
                  <a:srgbClr val="003300"/>
                </a:solidFill>
              </a:rPr>
              <a:t>};</a:t>
            </a:r>
          </a:p>
        </p:txBody>
      </p:sp>
      <p:sp>
        <p:nvSpPr>
          <p:cNvPr id="4102" name="Rectangle 5"/>
          <p:cNvSpPr>
            <a:spLocks noChangeArrowheads="1"/>
          </p:cNvSpPr>
          <p:nvPr/>
        </p:nvSpPr>
        <p:spPr bwMode="auto">
          <a:xfrm>
            <a:off x="2857500" y="4857750"/>
            <a:ext cx="2714625" cy="1557338"/>
          </a:xfrm>
          <a:prstGeom prst="rect">
            <a:avLst/>
          </a:prstGeom>
          <a:noFill/>
          <a:ln w="9525">
            <a:solidFill>
              <a:srgbClr val="00330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 marL="266700" indent="-180975">
              <a:lnSpc>
                <a:spcPct val="90000"/>
              </a:lnSpc>
              <a:spcBef>
                <a:spcPct val="20000"/>
              </a:spcBef>
            </a:pPr>
            <a:r>
              <a:rPr lang="fr-FR" b="0">
                <a:solidFill>
                  <a:srgbClr val="003300"/>
                </a:solidFill>
              </a:rPr>
              <a:t>int main()</a:t>
            </a:r>
          </a:p>
          <a:p>
            <a:pPr marL="266700" indent="-180975">
              <a:lnSpc>
                <a:spcPct val="90000"/>
              </a:lnSpc>
              <a:spcBef>
                <a:spcPct val="20000"/>
              </a:spcBef>
            </a:pPr>
            <a:r>
              <a:rPr lang="fr-FR" b="0">
                <a:solidFill>
                  <a:srgbClr val="003300"/>
                </a:solidFill>
              </a:rPr>
              <a:t>{</a:t>
            </a:r>
          </a:p>
          <a:p>
            <a:pPr marL="266700" indent="-180975">
              <a:lnSpc>
                <a:spcPct val="90000"/>
              </a:lnSpc>
              <a:spcBef>
                <a:spcPct val="20000"/>
              </a:spcBef>
            </a:pPr>
            <a:r>
              <a:rPr lang="fr-FR" b="0">
                <a:solidFill>
                  <a:srgbClr val="003300"/>
                </a:solidFill>
              </a:rPr>
              <a:t>	Vecteur v1(3, 5), v2(6, 7);</a:t>
            </a:r>
          </a:p>
          <a:p>
            <a:pPr marL="266700" indent="-180975">
              <a:lnSpc>
                <a:spcPct val="90000"/>
              </a:lnSpc>
              <a:spcBef>
                <a:spcPct val="20000"/>
              </a:spcBef>
            </a:pPr>
            <a:r>
              <a:rPr lang="fr-FR" b="0">
                <a:solidFill>
                  <a:srgbClr val="003300"/>
                </a:solidFill>
              </a:rPr>
              <a:t>	v1. Deplace(8, 9);</a:t>
            </a:r>
          </a:p>
          <a:p>
            <a:pPr marL="266700" indent="-180975">
              <a:lnSpc>
                <a:spcPct val="90000"/>
              </a:lnSpc>
              <a:spcBef>
                <a:spcPct val="20000"/>
              </a:spcBef>
            </a:pPr>
            <a:r>
              <a:rPr lang="fr-FR" b="0">
                <a:solidFill>
                  <a:srgbClr val="003300"/>
                </a:solidFill>
              </a:rPr>
              <a:t>	v1. Deplace(v2);</a:t>
            </a:r>
          </a:p>
          <a:p>
            <a:pPr marL="266700" indent="-180975">
              <a:lnSpc>
                <a:spcPct val="90000"/>
              </a:lnSpc>
              <a:spcBef>
                <a:spcPct val="20000"/>
              </a:spcBef>
            </a:pPr>
            <a:r>
              <a:rPr lang="fr-FR" b="0">
                <a:solidFill>
                  <a:srgbClr val="003300"/>
                </a:solidFill>
              </a:rPr>
              <a:t>	return 0;</a:t>
            </a:r>
          </a:p>
          <a:p>
            <a:pPr marL="266700" indent="-180975">
              <a:lnSpc>
                <a:spcPct val="90000"/>
              </a:lnSpc>
              <a:spcBef>
                <a:spcPct val="20000"/>
              </a:spcBef>
            </a:pPr>
            <a:r>
              <a:rPr lang="fr-FR" b="0">
                <a:solidFill>
                  <a:srgbClr val="003300"/>
                </a:solidFill>
              </a:rPr>
              <a:t>}</a:t>
            </a:r>
          </a:p>
        </p:txBody>
      </p:sp>
      <p:sp>
        <p:nvSpPr>
          <p:cNvPr id="4103" name="Rectangle 6"/>
          <p:cNvSpPr>
            <a:spLocks noChangeArrowheads="1"/>
          </p:cNvSpPr>
          <p:nvPr/>
        </p:nvSpPr>
        <p:spPr bwMode="auto">
          <a:xfrm>
            <a:off x="4786313" y="2500313"/>
            <a:ext cx="2943225" cy="1981200"/>
          </a:xfrm>
          <a:prstGeom prst="rect">
            <a:avLst/>
          </a:prstGeom>
          <a:noFill/>
          <a:ln w="9525">
            <a:solidFill>
              <a:srgbClr val="00330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 marL="266700" indent="-180975"/>
            <a:r>
              <a:rPr lang="fr-FR" b="0">
                <a:solidFill>
                  <a:srgbClr val="003300"/>
                </a:solidFill>
              </a:rPr>
              <a:t>Vecteur::deplace(int x, int y)</a:t>
            </a:r>
          </a:p>
          <a:p>
            <a:pPr marL="266700" indent="-180975"/>
            <a:r>
              <a:rPr lang="fr-FR" b="0">
                <a:solidFill>
                  <a:srgbClr val="003300"/>
                </a:solidFill>
              </a:rPr>
              <a:t>{</a:t>
            </a:r>
          </a:p>
          <a:p>
            <a:pPr marL="266700" indent="-180975"/>
            <a:r>
              <a:rPr lang="fr-FR" b="0">
                <a:solidFill>
                  <a:srgbClr val="003300"/>
                </a:solidFill>
              </a:rPr>
              <a:t>	m_x += x;</a:t>
            </a:r>
          </a:p>
          <a:p>
            <a:pPr marL="266700" indent="-180975"/>
            <a:r>
              <a:rPr lang="fr-FR" b="0">
                <a:solidFill>
                  <a:srgbClr val="003300"/>
                </a:solidFill>
              </a:rPr>
              <a:t>	m_y += y;</a:t>
            </a:r>
          </a:p>
          <a:p>
            <a:pPr marL="266700" indent="-180975"/>
            <a:r>
              <a:rPr lang="fr-FR" b="0">
                <a:solidFill>
                  <a:srgbClr val="003300"/>
                </a:solidFill>
              </a:rPr>
              <a:t>}</a:t>
            </a:r>
          </a:p>
          <a:p>
            <a:pPr marL="266700" indent="-180975"/>
            <a:r>
              <a:rPr lang="fr-FR" b="0">
                <a:solidFill>
                  <a:srgbClr val="003300"/>
                </a:solidFill>
              </a:rPr>
              <a:t>Vecteur::deplace(const Vecteur&amp; v)</a:t>
            </a:r>
          </a:p>
          <a:p>
            <a:pPr marL="266700" indent="-180975"/>
            <a:r>
              <a:rPr lang="fr-FR" b="0">
                <a:solidFill>
                  <a:srgbClr val="003300"/>
                </a:solidFill>
              </a:rPr>
              <a:t>{</a:t>
            </a:r>
          </a:p>
          <a:p>
            <a:pPr marL="266700" indent="-180975"/>
            <a:r>
              <a:rPr lang="fr-FR" b="0">
                <a:solidFill>
                  <a:srgbClr val="003300"/>
                </a:solidFill>
              </a:rPr>
              <a:t>	m_x  += v.m_x;</a:t>
            </a:r>
          </a:p>
          <a:p>
            <a:pPr marL="266700" indent="-180975"/>
            <a:r>
              <a:rPr lang="fr-FR" b="0">
                <a:solidFill>
                  <a:srgbClr val="003300"/>
                </a:solidFill>
              </a:rPr>
              <a:t>	m_y + = v.m_y;</a:t>
            </a:r>
          </a:p>
          <a:p>
            <a:pPr marL="266700" indent="-180975"/>
            <a:r>
              <a:rPr lang="fr-FR" b="0">
                <a:solidFill>
                  <a:srgbClr val="003300"/>
                </a:solidFill>
              </a:rPr>
              <a:t>}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7772400" cy="1143000"/>
          </a:xfrm>
        </p:spPr>
        <p:txBody>
          <a:bodyPr/>
          <a:lstStyle/>
          <a:p>
            <a:pPr eaLnBrk="1" hangingPunct="1"/>
            <a:r>
              <a:rPr lang="fr-FR" sz="2800">
                <a:solidFill>
                  <a:srgbClr val="008080"/>
                </a:solidFill>
              </a:rPr>
              <a:t>Surcharge d’opérateurs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idx="1"/>
          </p:nvPr>
        </p:nvSpPr>
        <p:spPr>
          <a:xfrm>
            <a:off x="1371600" y="1447800"/>
            <a:ext cx="6272213" cy="3810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fr-FR" sz="2000">
                <a:solidFill>
                  <a:srgbClr val="800000"/>
                </a:solidFill>
              </a:rPr>
              <a:t>Permet de redéfinir les opérateurs pour toute classe</a:t>
            </a:r>
          </a:p>
        </p:txBody>
      </p:sp>
      <p:sp>
        <p:nvSpPr>
          <p:cNvPr id="5124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82EF7F3-BDDD-1045-A6CB-948BF42F1407}" type="slidenum">
              <a:rPr lang="fr-FR" sz="1100" b="0"/>
              <a:pPr/>
              <a:t>4</a:t>
            </a:fld>
            <a:endParaRPr lang="fr-FR" sz="1100" b="0"/>
          </a:p>
        </p:txBody>
      </p:sp>
      <p:sp>
        <p:nvSpPr>
          <p:cNvPr id="13396" name="Text Box 84"/>
          <p:cNvSpPr txBox="1">
            <a:spLocks noChangeArrowheads="1"/>
          </p:cNvSpPr>
          <p:nvPr/>
        </p:nvSpPr>
        <p:spPr bwMode="auto">
          <a:xfrm>
            <a:off x="611188" y="3573463"/>
            <a:ext cx="7239000" cy="1069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fr-FR" sz="1600" b="0">
                <a:solidFill>
                  <a:srgbClr val="800000"/>
                </a:solidFill>
              </a:rPr>
              <a:t>Si </a:t>
            </a:r>
            <a:r>
              <a:rPr lang="fr-FR" sz="1600" b="0">
                <a:solidFill>
                  <a:srgbClr val="800000"/>
                </a:solidFill>
                <a:latin typeface="Symbol" charset="2"/>
              </a:rPr>
              <a:t>D</a:t>
            </a:r>
            <a:r>
              <a:rPr lang="fr-FR" sz="1600" b="0">
                <a:solidFill>
                  <a:srgbClr val="800000"/>
                </a:solidFill>
              </a:rPr>
              <a:t> est un opérateur binaire, n </a:t>
            </a:r>
            <a:r>
              <a:rPr lang="fr-FR" sz="1600" b="0">
                <a:solidFill>
                  <a:srgbClr val="800000"/>
                </a:solidFill>
                <a:latin typeface="Symbol" charset="2"/>
              </a:rPr>
              <a:t>D</a:t>
            </a:r>
            <a:r>
              <a:rPr lang="fr-FR" sz="1600" b="0">
                <a:solidFill>
                  <a:srgbClr val="800000"/>
                </a:solidFill>
              </a:rPr>
              <a:t> m peut s’interpréter comme n.operator </a:t>
            </a:r>
            <a:r>
              <a:rPr lang="fr-FR" sz="1600" b="0">
                <a:solidFill>
                  <a:srgbClr val="800000"/>
                </a:solidFill>
                <a:latin typeface="Symbol" charset="2"/>
              </a:rPr>
              <a:t>D</a:t>
            </a:r>
            <a:r>
              <a:rPr lang="fr-FR" sz="1600" b="0">
                <a:solidFill>
                  <a:srgbClr val="800000"/>
                </a:solidFill>
              </a:rPr>
              <a:t>(m)</a:t>
            </a:r>
          </a:p>
          <a:p>
            <a:endParaRPr lang="fr-FR" sz="1600" b="0">
              <a:solidFill>
                <a:srgbClr val="800000"/>
              </a:solidFill>
            </a:endParaRPr>
          </a:p>
          <a:p>
            <a:r>
              <a:rPr lang="fr-FR" sz="1600" b="0">
                <a:solidFill>
                  <a:srgbClr val="CC0000"/>
                </a:solidFill>
              </a:rPr>
              <a:t>Ex :</a:t>
            </a:r>
            <a:r>
              <a:rPr lang="fr-FR" sz="1600" b="0">
                <a:solidFill>
                  <a:srgbClr val="800000"/>
                </a:solidFill>
              </a:rPr>
              <a:t> </a:t>
            </a:r>
            <a:r>
              <a:rPr lang="fr-FR" sz="1600" b="0">
                <a:solidFill>
                  <a:srgbClr val="004000"/>
                </a:solidFill>
              </a:rPr>
              <a:t>n + m       s’interprète comme           n</a:t>
            </a:r>
            <a:r>
              <a:rPr lang="fr-FR" sz="1600">
                <a:solidFill>
                  <a:srgbClr val="004000"/>
                </a:solidFill>
              </a:rPr>
              <a:t>.</a:t>
            </a:r>
            <a:r>
              <a:rPr lang="fr-FR" sz="1600" b="0">
                <a:solidFill>
                  <a:srgbClr val="CC0000"/>
                </a:solidFill>
              </a:rPr>
              <a:t>operator</a:t>
            </a:r>
            <a:r>
              <a:rPr lang="fr-FR" sz="1600" b="0">
                <a:solidFill>
                  <a:srgbClr val="FF0000"/>
                </a:solidFill>
              </a:rPr>
              <a:t>+</a:t>
            </a:r>
            <a:r>
              <a:rPr lang="fr-FR" sz="1600" b="0">
                <a:solidFill>
                  <a:srgbClr val="004000"/>
                </a:solidFill>
              </a:rPr>
              <a:t>( m )</a:t>
            </a:r>
          </a:p>
          <a:p>
            <a:endParaRPr lang="fr-FR" sz="1600" b="0">
              <a:solidFill>
                <a:srgbClr val="008000"/>
              </a:solidFill>
            </a:endParaRPr>
          </a:p>
        </p:txBody>
      </p:sp>
      <p:sp>
        <p:nvSpPr>
          <p:cNvPr id="13400" name="Rectangle 88"/>
          <p:cNvSpPr>
            <a:spLocks noChangeArrowheads="1"/>
          </p:cNvSpPr>
          <p:nvPr/>
        </p:nvSpPr>
        <p:spPr bwMode="auto">
          <a:xfrm>
            <a:off x="684213" y="2349500"/>
            <a:ext cx="6480175" cy="825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fr-FR" sz="1600" b="0">
                <a:solidFill>
                  <a:srgbClr val="800000"/>
                </a:solidFill>
              </a:rPr>
              <a:t>Si </a:t>
            </a:r>
            <a:r>
              <a:rPr lang="fr-FR" sz="1600" b="0">
                <a:solidFill>
                  <a:srgbClr val="800000"/>
                </a:solidFill>
                <a:latin typeface="Symbol" charset="2"/>
              </a:rPr>
              <a:t>D </a:t>
            </a:r>
            <a:r>
              <a:rPr lang="fr-FR" sz="1600" b="0">
                <a:solidFill>
                  <a:srgbClr val="800000"/>
                </a:solidFill>
              </a:rPr>
              <a:t>est un opérateur unaire, </a:t>
            </a:r>
            <a:r>
              <a:rPr lang="fr-FR" sz="1600" b="0">
                <a:solidFill>
                  <a:srgbClr val="800000"/>
                </a:solidFill>
                <a:latin typeface="Symbol" charset="2"/>
              </a:rPr>
              <a:t>D</a:t>
            </a:r>
            <a:r>
              <a:rPr lang="fr-FR" sz="1600" b="0">
                <a:solidFill>
                  <a:srgbClr val="800000"/>
                </a:solidFill>
              </a:rPr>
              <a:t>n peut s’interpréter comme n.operator </a:t>
            </a:r>
            <a:r>
              <a:rPr lang="fr-FR" sz="1600" b="0">
                <a:solidFill>
                  <a:srgbClr val="800000"/>
                </a:solidFill>
                <a:latin typeface="Symbol" charset="2"/>
              </a:rPr>
              <a:t>D</a:t>
            </a:r>
            <a:r>
              <a:rPr lang="fr-FR" sz="1600" b="0">
                <a:solidFill>
                  <a:srgbClr val="800000"/>
                </a:solidFill>
              </a:rPr>
              <a:t>()</a:t>
            </a:r>
          </a:p>
          <a:p>
            <a:endParaRPr lang="fr-FR" sz="1600" b="0">
              <a:solidFill>
                <a:srgbClr val="800000"/>
              </a:solidFill>
            </a:endParaRPr>
          </a:p>
          <a:p>
            <a:r>
              <a:rPr lang="fr-FR" sz="1600" b="0">
                <a:solidFill>
                  <a:srgbClr val="CC0000"/>
                </a:solidFill>
              </a:rPr>
              <a:t>Ex :</a:t>
            </a:r>
            <a:r>
              <a:rPr lang="fr-FR" sz="1600" b="0">
                <a:solidFill>
                  <a:srgbClr val="800000"/>
                </a:solidFill>
              </a:rPr>
              <a:t> </a:t>
            </a:r>
            <a:r>
              <a:rPr lang="fr-FR" sz="1600" b="0">
                <a:solidFill>
                  <a:srgbClr val="004000"/>
                </a:solidFill>
              </a:rPr>
              <a:t>n++       s’interprète comme             n</a:t>
            </a:r>
            <a:r>
              <a:rPr lang="fr-FR" sz="1600">
                <a:solidFill>
                  <a:srgbClr val="004000"/>
                </a:solidFill>
              </a:rPr>
              <a:t>.</a:t>
            </a:r>
            <a:r>
              <a:rPr lang="fr-FR" sz="1600" b="0">
                <a:solidFill>
                  <a:srgbClr val="CC0000"/>
                </a:solidFill>
              </a:rPr>
              <a:t>operator++</a:t>
            </a:r>
            <a:r>
              <a:rPr lang="fr-FR" sz="1600" b="0">
                <a:solidFill>
                  <a:srgbClr val="004000"/>
                </a:solidFill>
              </a:rPr>
              <a:t>()</a:t>
            </a:r>
          </a:p>
        </p:txBody>
      </p:sp>
      <p:grpSp>
        <p:nvGrpSpPr>
          <p:cNvPr id="2" name="Group 92"/>
          <p:cNvGrpSpPr>
            <a:grpSpLocks/>
          </p:cNvGrpSpPr>
          <p:nvPr/>
        </p:nvGrpSpPr>
        <p:grpSpPr bwMode="auto">
          <a:xfrm>
            <a:off x="714375" y="4929188"/>
            <a:ext cx="7372350" cy="957262"/>
            <a:chOff x="431" y="3294"/>
            <a:chExt cx="4644" cy="603"/>
          </a:xfrm>
        </p:grpSpPr>
        <p:sp>
          <p:nvSpPr>
            <p:cNvPr id="13395" name="Rectangle 83"/>
            <p:cNvSpPr>
              <a:spLocks noChangeArrowheads="1"/>
            </p:cNvSpPr>
            <p:nvPr/>
          </p:nvSpPr>
          <p:spPr bwMode="auto">
            <a:xfrm>
              <a:off x="431" y="3657"/>
              <a:ext cx="4644" cy="2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pPr marL="342900" indent="-342900">
                <a:spcBef>
                  <a:spcPct val="20000"/>
                </a:spcBef>
              </a:pPr>
              <a:r>
                <a:rPr lang="fr-FR" sz="1400" b="0">
                  <a:solidFill>
                    <a:srgbClr val="CC0000"/>
                  </a:solidFill>
                </a:rPr>
                <a:t>Cas particulier :</a:t>
              </a:r>
              <a:r>
                <a:rPr lang="fr-FR" sz="1400" b="0">
                  <a:solidFill>
                    <a:srgbClr val="800000"/>
                  </a:solidFill>
                </a:rPr>
                <a:t>  le compilateur génère un opérateur d’affectation ("</a:t>
              </a:r>
              <a:r>
                <a:rPr lang="fr-FR" sz="1400" b="0">
                  <a:solidFill>
                    <a:srgbClr val="004000"/>
                  </a:solidFill>
                </a:rPr>
                <a:t>=</a:t>
              </a:r>
              <a:r>
                <a:rPr lang="fr-FR" sz="1400" b="0">
                  <a:solidFill>
                    <a:srgbClr val="800000"/>
                  </a:solidFill>
                </a:rPr>
                <a:t>") par défaut ; il est souvent nécessaire de le redéfinir</a:t>
              </a:r>
            </a:p>
          </p:txBody>
        </p:sp>
        <p:sp>
          <p:nvSpPr>
            <p:cNvPr id="5129" name="Rectangle 89"/>
            <p:cNvSpPr>
              <a:spLocks noChangeArrowheads="1"/>
            </p:cNvSpPr>
            <p:nvPr/>
          </p:nvSpPr>
          <p:spPr bwMode="auto">
            <a:xfrm>
              <a:off x="431" y="3294"/>
              <a:ext cx="3552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fr-FR" sz="1400" b="0">
                  <a:solidFill>
                    <a:srgbClr val="800000"/>
                  </a:solidFill>
                </a:rPr>
                <a:t>La plupart des opérateurs peuvent être redéfinis pour n’importe quelle classe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96" grpId="0"/>
      <p:bldP spid="1340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772400" cy="1143000"/>
          </a:xfrm>
        </p:spPr>
        <p:txBody>
          <a:bodyPr/>
          <a:lstStyle/>
          <a:p>
            <a:pPr eaLnBrk="1" hangingPunct="1"/>
            <a:r>
              <a:rPr lang="fr-FR" sz="2800">
                <a:solidFill>
                  <a:srgbClr val="008080"/>
                </a:solidFill>
              </a:rPr>
              <a:t>Surcharge d’opérateurs : exemple</a:t>
            </a:r>
          </a:p>
        </p:txBody>
      </p:sp>
      <p:sp>
        <p:nvSpPr>
          <p:cNvPr id="6147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6260098-EF1F-AD44-9287-9D37E9FB50B6}" type="slidenum">
              <a:rPr lang="fr-FR" sz="1100" b="0"/>
              <a:pPr/>
              <a:t>5</a:t>
            </a:fld>
            <a:endParaRPr lang="fr-FR" sz="1100" b="0"/>
          </a:p>
        </p:txBody>
      </p:sp>
      <p:sp>
        <p:nvSpPr>
          <p:cNvPr id="81929" name="Rectangle 9"/>
          <p:cNvSpPr>
            <a:spLocks noChangeArrowheads="1"/>
          </p:cNvSpPr>
          <p:nvPr/>
        </p:nvSpPr>
        <p:spPr bwMode="auto">
          <a:xfrm>
            <a:off x="228600" y="1371600"/>
            <a:ext cx="4703763" cy="2343150"/>
          </a:xfrm>
          <a:prstGeom prst="rect">
            <a:avLst/>
          </a:prstGeom>
          <a:noFill/>
          <a:ln w="9525">
            <a:solidFill>
              <a:schemeClr val="accent1">
                <a:lumMod val="50000"/>
              </a:schemeClr>
            </a:solidFill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pPr marL="266700" indent="-180975"/>
            <a:r>
              <a:rPr lang="fr-FR" b="0">
                <a:solidFill>
                  <a:srgbClr val="004000"/>
                </a:solidFill>
              </a:rPr>
              <a:t>class Vecteur</a:t>
            </a:r>
          </a:p>
          <a:p>
            <a:pPr marL="266700" indent="-180975"/>
            <a:r>
              <a:rPr lang="fr-FR" b="0">
                <a:solidFill>
                  <a:srgbClr val="004000"/>
                </a:solidFill>
              </a:rPr>
              <a:t>{</a:t>
            </a:r>
          </a:p>
          <a:p>
            <a:pPr marL="266700" indent="-180975"/>
            <a:r>
              <a:rPr lang="fr-FR" b="0">
                <a:solidFill>
                  <a:srgbClr val="004000"/>
                </a:solidFill>
              </a:rPr>
              <a:t>protected:</a:t>
            </a:r>
          </a:p>
          <a:p>
            <a:pPr marL="266700" indent="-180975"/>
            <a:r>
              <a:rPr lang="fr-FR" b="0">
                <a:solidFill>
                  <a:srgbClr val="004000"/>
                </a:solidFill>
              </a:rPr>
              <a:t>	 int m_x, m_y;</a:t>
            </a:r>
          </a:p>
          <a:p>
            <a:pPr marL="266700" indent="-180975"/>
            <a:r>
              <a:rPr lang="fr-FR" b="0">
                <a:solidFill>
                  <a:srgbClr val="004000"/>
                </a:solidFill>
              </a:rPr>
              <a:t>public :	</a:t>
            </a:r>
          </a:p>
          <a:p>
            <a:pPr marL="266700" indent="-180975"/>
            <a:r>
              <a:rPr lang="fr-FR" b="0">
                <a:solidFill>
                  <a:srgbClr val="004000"/>
                </a:solidFill>
              </a:rPr>
              <a:t>  Vecteur() {m_x = m_y = 0;}</a:t>
            </a:r>
          </a:p>
          <a:p>
            <a:pPr marL="266700" indent="-180975"/>
            <a:r>
              <a:rPr lang="fr-FR" b="0">
                <a:solidFill>
                  <a:srgbClr val="004000"/>
                </a:solidFill>
              </a:rPr>
              <a:t>  Vecteur(int x, int y) {m_x = x; m_y = y;}</a:t>
            </a:r>
          </a:p>
          <a:p>
            <a:pPr marL="266700" indent="-180975"/>
            <a:r>
              <a:rPr lang="fr-FR" b="0">
                <a:solidFill>
                  <a:srgbClr val="004000"/>
                </a:solidFill>
              </a:rPr>
              <a:t>  bool operator==(const Vecteur</a:t>
            </a:r>
            <a:r>
              <a:rPr lang="fr-FR">
                <a:solidFill>
                  <a:srgbClr val="004000"/>
                </a:solidFill>
              </a:rPr>
              <a:t> </a:t>
            </a:r>
            <a:r>
              <a:rPr lang="fr-FR" b="0">
                <a:solidFill>
                  <a:srgbClr val="004000"/>
                </a:solidFill>
              </a:rPr>
              <a:t>&amp; v);</a:t>
            </a:r>
            <a:r>
              <a:rPr lang="fr-FR">
                <a:solidFill>
                  <a:srgbClr val="004000"/>
                </a:solidFill>
              </a:rPr>
              <a:t> </a:t>
            </a:r>
          </a:p>
          <a:p>
            <a:pPr marL="266700" indent="-180975"/>
            <a:r>
              <a:rPr lang="fr-FR">
                <a:solidFill>
                  <a:srgbClr val="004000"/>
                </a:solidFill>
              </a:rPr>
              <a:t>  </a:t>
            </a:r>
            <a:r>
              <a:rPr lang="fr-FR" b="0">
                <a:solidFill>
                  <a:srgbClr val="004000"/>
                </a:solidFill>
              </a:rPr>
              <a:t>Vecteur &amp;  operator=(const Vecteur</a:t>
            </a:r>
            <a:r>
              <a:rPr lang="fr-FR">
                <a:solidFill>
                  <a:srgbClr val="004000"/>
                </a:solidFill>
              </a:rPr>
              <a:t> </a:t>
            </a:r>
            <a:r>
              <a:rPr lang="fr-FR" b="0">
                <a:solidFill>
                  <a:srgbClr val="004000"/>
                </a:solidFill>
              </a:rPr>
              <a:t>&amp; v);</a:t>
            </a:r>
          </a:p>
          <a:p>
            <a:pPr marL="266700" indent="-180975"/>
            <a:r>
              <a:rPr lang="fr-FR">
                <a:solidFill>
                  <a:srgbClr val="004000"/>
                </a:solidFill>
              </a:rPr>
              <a:t>  </a:t>
            </a:r>
            <a:r>
              <a:rPr lang="fr-FR" b="0">
                <a:solidFill>
                  <a:srgbClr val="004000"/>
                </a:solidFill>
              </a:rPr>
              <a:t>Vecteur &amp;  operator+(const Vecteur</a:t>
            </a:r>
            <a:r>
              <a:rPr lang="fr-FR">
                <a:solidFill>
                  <a:srgbClr val="004000"/>
                </a:solidFill>
              </a:rPr>
              <a:t> </a:t>
            </a:r>
            <a:r>
              <a:rPr lang="fr-FR" b="0">
                <a:solidFill>
                  <a:srgbClr val="004000"/>
                </a:solidFill>
              </a:rPr>
              <a:t>&amp; v);</a:t>
            </a:r>
          </a:p>
          <a:p>
            <a:pPr marL="266700" indent="-180975"/>
            <a:r>
              <a:rPr lang="fr-FR" b="0">
                <a:solidFill>
                  <a:srgbClr val="004000"/>
                </a:solidFill>
              </a:rPr>
              <a:t>  </a:t>
            </a:r>
            <a:r>
              <a:rPr b="0" noProof="1">
                <a:solidFill>
                  <a:srgbClr val="004000"/>
                </a:solidFill>
              </a:rPr>
              <a:t>friend std::ostream&amp; operator&lt;&lt;(std::ostream&amp; os, const </a:t>
            </a:r>
            <a:r>
              <a:rPr lang="fr-FR" b="0">
                <a:solidFill>
                  <a:srgbClr val="004000"/>
                </a:solidFill>
              </a:rPr>
              <a:t>Vecteur</a:t>
            </a:r>
            <a:r>
              <a:rPr b="0" noProof="1">
                <a:solidFill>
                  <a:srgbClr val="004000"/>
                </a:solidFill>
              </a:rPr>
              <a:t>&amp; </a:t>
            </a:r>
            <a:r>
              <a:rPr lang="fr-FR" b="0">
                <a:solidFill>
                  <a:srgbClr val="004000"/>
                </a:solidFill>
              </a:rPr>
              <a:t>v</a:t>
            </a:r>
            <a:r>
              <a:rPr b="0" noProof="1">
                <a:solidFill>
                  <a:srgbClr val="004000"/>
                </a:solidFill>
              </a:rPr>
              <a:t>);</a:t>
            </a:r>
            <a:endParaRPr lang="fr-FR" b="0">
              <a:solidFill>
                <a:srgbClr val="004000"/>
              </a:solidFill>
            </a:endParaRPr>
          </a:p>
          <a:p>
            <a:pPr marL="266700" indent="-180975"/>
            <a:r>
              <a:rPr lang="fr-FR" b="0">
                <a:solidFill>
                  <a:srgbClr val="004000"/>
                </a:solidFill>
              </a:rPr>
              <a:t>};</a:t>
            </a:r>
          </a:p>
        </p:txBody>
      </p:sp>
      <p:sp>
        <p:nvSpPr>
          <p:cNvPr id="81931" name="Rectangle 11"/>
          <p:cNvSpPr>
            <a:spLocks noChangeArrowheads="1"/>
          </p:cNvSpPr>
          <p:nvPr/>
        </p:nvSpPr>
        <p:spPr bwMode="auto">
          <a:xfrm>
            <a:off x="214313" y="1071563"/>
            <a:ext cx="749300" cy="274637"/>
          </a:xfrm>
          <a:prstGeom prst="rect">
            <a:avLst/>
          </a:prstGeom>
          <a:noFill/>
          <a:ln w="9525">
            <a:solidFill>
              <a:schemeClr val="tx2">
                <a:lumMod val="50000"/>
              </a:schemeClr>
            </a:solidFill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fr-FR" b="0">
                <a:solidFill>
                  <a:srgbClr val="19334D"/>
                </a:solidFill>
              </a:rPr>
              <a:t>vecteur.h</a:t>
            </a:r>
          </a:p>
        </p:txBody>
      </p:sp>
      <p:sp>
        <p:nvSpPr>
          <p:cNvPr id="81930" name="Text Box 10"/>
          <p:cNvSpPr txBox="1">
            <a:spLocks noChangeArrowheads="1"/>
          </p:cNvSpPr>
          <p:nvPr/>
        </p:nvSpPr>
        <p:spPr bwMode="auto">
          <a:xfrm>
            <a:off x="214313" y="4071938"/>
            <a:ext cx="4681537" cy="2632075"/>
          </a:xfrm>
          <a:prstGeom prst="rect">
            <a:avLst/>
          </a:prstGeom>
          <a:noFill/>
          <a:ln w="9525">
            <a:solidFill>
              <a:schemeClr val="accent1">
                <a:lumMod val="50000"/>
              </a:schemeClr>
            </a:solidFill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marL="266700" indent="-180975" defTabSz="190500">
              <a:tabLst>
                <a:tab pos="2238375" algn="l"/>
              </a:tabLst>
            </a:pPr>
            <a:r>
              <a:rPr lang="fr-FR" sz="1100" b="0">
                <a:solidFill>
                  <a:srgbClr val="004000"/>
                </a:solidFill>
              </a:rPr>
              <a:t>int main()</a:t>
            </a:r>
          </a:p>
          <a:p>
            <a:pPr marL="266700" indent="-180975" defTabSz="190500">
              <a:tabLst>
                <a:tab pos="2238375" algn="l"/>
              </a:tabLst>
            </a:pPr>
            <a:r>
              <a:rPr lang="fr-FR" sz="1100" b="0">
                <a:solidFill>
                  <a:srgbClr val="004000"/>
                </a:solidFill>
              </a:rPr>
              <a:t>{</a:t>
            </a:r>
          </a:p>
          <a:p>
            <a:pPr marL="266700" indent="-180975" defTabSz="190500">
              <a:tabLst>
                <a:tab pos="2238375" algn="l"/>
              </a:tabLst>
            </a:pPr>
            <a:r>
              <a:rPr lang="fr-FR" sz="1100" b="0">
                <a:solidFill>
                  <a:srgbClr val="004000"/>
                </a:solidFill>
              </a:rPr>
              <a:t>     Vecteur v1(3, 5), v2(6, 8), v3, v4;</a:t>
            </a:r>
          </a:p>
          <a:p>
            <a:pPr marL="266700" indent="-180975" defTabSz="190500">
              <a:tabLst>
                <a:tab pos="2238375" algn="l"/>
              </a:tabLst>
            </a:pPr>
            <a:r>
              <a:rPr lang="fr-FR" sz="1100" b="0">
                <a:solidFill>
                  <a:srgbClr val="004000"/>
                </a:solidFill>
              </a:rPr>
              <a:t> 	v3  = v1 + v2;		/</a:t>
            </a:r>
            <a:r>
              <a:rPr lang="fr-FR" sz="1100" b="0">
                <a:solidFill>
                  <a:srgbClr val="19334D"/>
                </a:solidFill>
              </a:rPr>
              <a:t>/ Opérateur = et opérateur +</a:t>
            </a:r>
          </a:p>
          <a:p>
            <a:pPr marL="266700" indent="-180975" defTabSz="190500">
              <a:tabLst>
                <a:tab pos="2238375" algn="l"/>
              </a:tabLst>
            </a:pPr>
            <a:r>
              <a:rPr lang="fr-FR" sz="1100" b="0">
                <a:solidFill>
                  <a:srgbClr val="004000"/>
                </a:solidFill>
              </a:rPr>
              <a:t>   	v4 = v3; 		</a:t>
            </a:r>
            <a:r>
              <a:rPr lang="fr-FR" sz="1100" b="0">
                <a:solidFill>
                  <a:srgbClr val="19334D"/>
                </a:solidFill>
              </a:rPr>
              <a:t>// Opérateur =</a:t>
            </a:r>
          </a:p>
          <a:p>
            <a:pPr marL="266700" indent="-180975" defTabSz="190500">
              <a:tabLst>
                <a:tab pos="2238375" algn="l"/>
              </a:tabLst>
            </a:pPr>
            <a:r>
              <a:rPr lang="fr-FR" sz="1100" b="0">
                <a:solidFill>
                  <a:srgbClr val="004000"/>
                </a:solidFill>
              </a:rPr>
              <a:t>   	if (v3 == v4)		</a:t>
            </a:r>
            <a:r>
              <a:rPr lang="fr-FR" sz="1100" b="0">
                <a:solidFill>
                  <a:srgbClr val="19334D"/>
                </a:solidFill>
              </a:rPr>
              <a:t>// Opérateur = =</a:t>
            </a:r>
          </a:p>
          <a:p>
            <a:pPr marL="266700" indent="-180975" defTabSz="190500">
              <a:tabLst>
                <a:tab pos="2238375" algn="l"/>
              </a:tabLst>
            </a:pPr>
            <a:r>
              <a:rPr lang="fr-FR" sz="1100" b="0">
                <a:solidFill>
                  <a:srgbClr val="004000"/>
                </a:solidFill>
              </a:rPr>
              <a:t>        std::cout &lt;&lt; « Vecteurs identiques ; c’est normal !\n ";</a:t>
            </a:r>
          </a:p>
          <a:p>
            <a:pPr marL="266700" indent="-180975" defTabSz="190500">
              <a:tabLst>
                <a:tab pos="2238375" algn="l"/>
              </a:tabLst>
            </a:pPr>
            <a:endParaRPr lang="fr-FR" sz="1100" b="0">
              <a:solidFill>
                <a:srgbClr val="004000"/>
              </a:solidFill>
            </a:endParaRPr>
          </a:p>
          <a:p>
            <a:pPr marL="266700" indent="-180975" defTabSz="190500">
              <a:tabLst>
                <a:tab pos="2238375" algn="l"/>
              </a:tabLst>
            </a:pPr>
            <a:r>
              <a:rPr lang="fr-FR" sz="1100" b="0">
                <a:solidFill>
                  <a:srgbClr val="004000"/>
                </a:solidFill>
              </a:rPr>
              <a:t>	std::cout  &lt;&lt;  v4;		</a:t>
            </a:r>
            <a:r>
              <a:rPr lang="fr-FR" sz="1100" b="0">
                <a:solidFill>
                  <a:srgbClr val="19334D"/>
                </a:solidFill>
              </a:rPr>
              <a:t>// Affichage à l'écran</a:t>
            </a:r>
          </a:p>
          <a:p>
            <a:pPr marL="266700" indent="-180975" defTabSz="190500">
              <a:tabLst>
                <a:tab pos="2238375" algn="l"/>
              </a:tabLst>
            </a:pPr>
            <a:endParaRPr lang="fr-FR" sz="1100" b="0">
              <a:solidFill>
                <a:srgbClr val="19334D"/>
              </a:solidFill>
            </a:endParaRPr>
          </a:p>
          <a:p>
            <a:pPr marL="266700" indent="-180975" defTabSz="190500">
              <a:tabLst>
                <a:tab pos="2238375" algn="l"/>
              </a:tabLst>
            </a:pPr>
            <a:r>
              <a:rPr lang="fr-FR" sz="1100" b="0">
                <a:solidFill>
                  <a:srgbClr val="004000"/>
                </a:solidFill>
              </a:rPr>
              <a:t>	ofstream f(« fichier.txt »);</a:t>
            </a:r>
          </a:p>
          <a:p>
            <a:pPr marL="266700" indent="-180975" defTabSz="190500">
              <a:tabLst>
                <a:tab pos="2238375" algn="l"/>
              </a:tabLst>
            </a:pPr>
            <a:r>
              <a:rPr lang="fr-FR" sz="1100" b="0">
                <a:solidFill>
                  <a:srgbClr val="004000"/>
                </a:solidFill>
              </a:rPr>
              <a:t>	f  &lt;&lt;  v4;		</a:t>
            </a:r>
            <a:r>
              <a:rPr lang="fr-FR" sz="1100" b="0">
                <a:solidFill>
                  <a:srgbClr val="19334D"/>
                </a:solidFill>
              </a:rPr>
              <a:t>// Affichage dans un fichier texte</a:t>
            </a:r>
            <a:endParaRPr lang="fr-FR" sz="1100" b="0">
              <a:solidFill>
                <a:srgbClr val="004000"/>
              </a:solidFill>
            </a:endParaRPr>
          </a:p>
          <a:p>
            <a:pPr marL="266700" indent="-180975" defTabSz="190500">
              <a:tabLst>
                <a:tab pos="2238375" algn="l"/>
              </a:tabLst>
            </a:pPr>
            <a:r>
              <a:rPr lang="fr-FR" sz="1100" b="0">
                <a:solidFill>
                  <a:srgbClr val="004000"/>
                </a:solidFill>
              </a:rPr>
              <a:t>	f.close();</a:t>
            </a:r>
          </a:p>
          <a:p>
            <a:pPr marL="266700" indent="-180975" defTabSz="190500">
              <a:tabLst>
                <a:tab pos="2238375" algn="l"/>
              </a:tabLst>
            </a:pPr>
            <a:r>
              <a:rPr lang="fr-FR" sz="1100" b="0">
                <a:solidFill>
                  <a:srgbClr val="004000"/>
                </a:solidFill>
              </a:rPr>
              <a:t>	return 0;</a:t>
            </a:r>
          </a:p>
          <a:p>
            <a:pPr marL="266700" indent="-180975" defTabSz="190500">
              <a:tabLst>
                <a:tab pos="2238375" algn="l"/>
              </a:tabLst>
            </a:pPr>
            <a:r>
              <a:rPr lang="fr-FR" sz="1100" b="0">
                <a:solidFill>
                  <a:srgbClr val="004000"/>
                </a:solidFill>
              </a:rPr>
              <a:t>}</a:t>
            </a:r>
          </a:p>
        </p:txBody>
      </p:sp>
      <p:sp>
        <p:nvSpPr>
          <p:cNvPr id="81932" name="Rectangle 12"/>
          <p:cNvSpPr>
            <a:spLocks noChangeArrowheads="1"/>
          </p:cNvSpPr>
          <p:nvPr/>
        </p:nvSpPr>
        <p:spPr bwMode="auto">
          <a:xfrm>
            <a:off x="214313" y="3784600"/>
            <a:ext cx="755650" cy="276225"/>
          </a:xfrm>
          <a:prstGeom prst="rect">
            <a:avLst/>
          </a:prstGeom>
          <a:noFill/>
          <a:ln w="9525">
            <a:solidFill>
              <a:schemeClr val="tx2">
                <a:lumMod val="50000"/>
              </a:schemeClr>
            </a:solidFill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fr-FR" b="0">
                <a:solidFill>
                  <a:srgbClr val="19334D"/>
                </a:solidFill>
              </a:rPr>
              <a:t>main.cpp</a:t>
            </a:r>
          </a:p>
        </p:txBody>
      </p:sp>
      <p:sp>
        <p:nvSpPr>
          <p:cNvPr id="81928" name="Rectangle 8"/>
          <p:cNvSpPr>
            <a:spLocks noChangeArrowheads="1"/>
          </p:cNvSpPr>
          <p:nvPr/>
        </p:nvSpPr>
        <p:spPr bwMode="auto">
          <a:xfrm>
            <a:off x="5219700" y="1676400"/>
            <a:ext cx="3771900" cy="4610100"/>
          </a:xfrm>
          <a:prstGeom prst="rect">
            <a:avLst/>
          </a:prstGeom>
          <a:noFill/>
          <a:ln w="9525">
            <a:solidFill>
              <a:schemeClr val="accent1">
                <a:lumMod val="50000"/>
              </a:schemeClr>
            </a:solidFill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pPr marL="266700" indent="-180975"/>
            <a:r>
              <a:rPr lang="fr-FR" sz="1100" b="0">
                <a:solidFill>
                  <a:srgbClr val="004000"/>
                </a:solidFill>
              </a:rPr>
              <a:t>#include "vecteur.h"</a:t>
            </a:r>
          </a:p>
          <a:p>
            <a:pPr marL="266700" indent="-180975"/>
            <a:endParaRPr lang="fr-FR" sz="1100" b="0">
              <a:solidFill>
                <a:srgbClr val="004000"/>
              </a:solidFill>
            </a:endParaRPr>
          </a:p>
          <a:p>
            <a:pPr marL="266700" indent="-180975"/>
            <a:r>
              <a:rPr lang="fr-FR" sz="1100" b="0">
                <a:solidFill>
                  <a:srgbClr val="004000"/>
                </a:solidFill>
              </a:rPr>
              <a:t>bool Vecteur</a:t>
            </a:r>
            <a:r>
              <a:rPr lang="fr-FR" sz="1100">
                <a:solidFill>
                  <a:srgbClr val="004000"/>
                </a:solidFill>
              </a:rPr>
              <a:t> </a:t>
            </a:r>
            <a:r>
              <a:rPr lang="fr-FR" sz="1100" b="0">
                <a:solidFill>
                  <a:srgbClr val="004000"/>
                </a:solidFill>
              </a:rPr>
              <a:t>::operator==(const Vecteur</a:t>
            </a:r>
            <a:r>
              <a:rPr lang="fr-FR" sz="1100">
                <a:solidFill>
                  <a:srgbClr val="004000"/>
                </a:solidFill>
              </a:rPr>
              <a:t> </a:t>
            </a:r>
            <a:r>
              <a:rPr lang="fr-FR" sz="1100" b="0">
                <a:solidFill>
                  <a:srgbClr val="004000"/>
                </a:solidFill>
              </a:rPr>
              <a:t>&amp; v)</a:t>
            </a:r>
          </a:p>
          <a:p>
            <a:pPr marL="266700" indent="-180975"/>
            <a:r>
              <a:rPr lang="fr-FR" sz="1100" b="0">
                <a:solidFill>
                  <a:srgbClr val="004000"/>
                </a:solidFill>
              </a:rPr>
              <a:t>{</a:t>
            </a:r>
          </a:p>
          <a:p>
            <a:pPr marL="266700" indent="-180975"/>
            <a:r>
              <a:rPr lang="fr-FR" sz="1100" b="0">
                <a:solidFill>
                  <a:srgbClr val="004000"/>
                </a:solidFill>
              </a:rPr>
              <a:t>	 return (m_x</a:t>
            </a:r>
            <a:r>
              <a:rPr lang="fr-FR" sz="1100">
                <a:solidFill>
                  <a:srgbClr val="004000"/>
                </a:solidFill>
              </a:rPr>
              <a:t> </a:t>
            </a:r>
            <a:r>
              <a:rPr lang="fr-FR" sz="1100" b="0">
                <a:solidFill>
                  <a:srgbClr val="004000"/>
                </a:solidFill>
              </a:rPr>
              <a:t>== v. m_x</a:t>
            </a:r>
            <a:r>
              <a:rPr lang="fr-FR" sz="1100">
                <a:solidFill>
                  <a:srgbClr val="004000"/>
                </a:solidFill>
              </a:rPr>
              <a:t> </a:t>
            </a:r>
            <a:r>
              <a:rPr lang="fr-FR" sz="1100" b="0">
                <a:solidFill>
                  <a:srgbClr val="004000"/>
                </a:solidFill>
              </a:rPr>
              <a:t>&amp;&amp; m_y == v. m_y);</a:t>
            </a:r>
          </a:p>
          <a:p>
            <a:pPr marL="266700" indent="-180975"/>
            <a:r>
              <a:rPr lang="fr-FR" sz="1100" b="0">
                <a:solidFill>
                  <a:srgbClr val="004000"/>
                </a:solidFill>
              </a:rPr>
              <a:t>}</a:t>
            </a:r>
          </a:p>
          <a:p>
            <a:pPr marL="266700" indent="-180975"/>
            <a:endParaRPr lang="fr-FR" sz="1100" b="0">
              <a:solidFill>
                <a:srgbClr val="004000"/>
              </a:solidFill>
            </a:endParaRPr>
          </a:p>
          <a:p>
            <a:pPr marL="266700" indent="-180975"/>
            <a:r>
              <a:rPr lang="fr-FR" sz="1100" b="0">
                <a:solidFill>
                  <a:srgbClr val="004000"/>
                </a:solidFill>
              </a:rPr>
              <a:t>Vecteur</a:t>
            </a:r>
            <a:r>
              <a:rPr lang="fr-FR" sz="1100">
                <a:solidFill>
                  <a:srgbClr val="004000"/>
                </a:solidFill>
              </a:rPr>
              <a:t> </a:t>
            </a:r>
            <a:r>
              <a:rPr lang="fr-FR" sz="1100" b="0">
                <a:solidFill>
                  <a:srgbClr val="004000"/>
                </a:solidFill>
              </a:rPr>
              <a:t>&amp; Vecteur</a:t>
            </a:r>
            <a:r>
              <a:rPr lang="fr-FR" sz="1100">
                <a:solidFill>
                  <a:srgbClr val="004000"/>
                </a:solidFill>
              </a:rPr>
              <a:t> </a:t>
            </a:r>
            <a:r>
              <a:rPr lang="fr-FR" sz="1100" b="0">
                <a:solidFill>
                  <a:srgbClr val="004000"/>
                </a:solidFill>
              </a:rPr>
              <a:t>::operator=(const Vecteur</a:t>
            </a:r>
            <a:r>
              <a:rPr lang="fr-FR" sz="1100">
                <a:solidFill>
                  <a:srgbClr val="004000"/>
                </a:solidFill>
              </a:rPr>
              <a:t> </a:t>
            </a:r>
            <a:r>
              <a:rPr lang="fr-FR" sz="1100" b="0">
                <a:solidFill>
                  <a:srgbClr val="004000"/>
                </a:solidFill>
              </a:rPr>
              <a:t>&amp; v)</a:t>
            </a:r>
          </a:p>
          <a:p>
            <a:pPr marL="266700" indent="-180975"/>
            <a:r>
              <a:rPr lang="fr-FR" sz="1100" b="0">
                <a:solidFill>
                  <a:srgbClr val="004000"/>
                </a:solidFill>
              </a:rPr>
              <a:t>{</a:t>
            </a:r>
          </a:p>
          <a:p>
            <a:pPr marL="266700" indent="-180975"/>
            <a:r>
              <a:rPr lang="fr-FR" sz="1100" b="0">
                <a:solidFill>
                  <a:srgbClr val="004000"/>
                </a:solidFill>
              </a:rPr>
              <a:t>	m_x = v. m_x ;</a:t>
            </a:r>
          </a:p>
          <a:p>
            <a:pPr marL="266700" indent="-180975"/>
            <a:r>
              <a:rPr lang="fr-FR" sz="1100" b="0">
                <a:solidFill>
                  <a:srgbClr val="004000"/>
                </a:solidFill>
              </a:rPr>
              <a:t>	m_y = v. m_y ;</a:t>
            </a:r>
          </a:p>
          <a:p>
            <a:pPr marL="266700" indent="-180975"/>
            <a:r>
              <a:rPr lang="fr-FR" sz="1100" b="0">
                <a:solidFill>
                  <a:srgbClr val="004000"/>
                </a:solidFill>
              </a:rPr>
              <a:t>	return *this;     </a:t>
            </a:r>
            <a:r>
              <a:rPr lang="fr-FR" sz="1000" b="0">
                <a:solidFill>
                  <a:srgbClr val="004000"/>
                </a:solidFill>
              </a:rPr>
              <a:t>// this contient l’adresse de l’objet lui-même</a:t>
            </a:r>
          </a:p>
          <a:p>
            <a:pPr marL="266700" indent="-180975"/>
            <a:r>
              <a:rPr lang="fr-FR" sz="1100" b="0">
                <a:solidFill>
                  <a:srgbClr val="004000"/>
                </a:solidFill>
              </a:rPr>
              <a:t>}</a:t>
            </a:r>
          </a:p>
          <a:p>
            <a:pPr marL="266700" indent="-180975"/>
            <a:endParaRPr lang="fr-FR" sz="1100" b="0">
              <a:solidFill>
                <a:srgbClr val="004000"/>
              </a:solidFill>
            </a:endParaRPr>
          </a:p>
          <a:p>
            <a:pPr marL="266700" indent="-180975"/>
            <a:r>
              <a:rPr lang="fr-FR" sz="1100" b="0">
                <a:solidFill>
                  <a:srgbClr val="004000"/>
                </a:solidFill>
              </a:rPr>
              <a:t>Vecteur</a:t>
            </a:r>
            <a:r>
              <a:rPr lang="fr-FR" sz="1100">
                <a:solidFill>
                  <a:srgbClr val="004000"/>
                </a:solidFill>
              </a:rPr>
              <a:t> </a:t>
            </a:r>
            <a:r>
              <a:rPr lang="fr-FR" sz="1100" b="0">
                <a:solidFill>
                  <a:srgbClr val="004000"/>
                </a:solidFill>
              </a:rPr>
              <a:t>Vecteur::operator+(const Vecteur</a:t>
            </a:r>
            <a:r>
              <a:rPr lang="fr-FR" sz="1100">
                <a:solidFill>
                  <a:srgbClr val="004000"/>
                </a:solidFill>
              </a:rPr>
              <a:t> </a:t>
            </a:r>
            <a:r>
              <a:rPr lang="fr-FR" sz="1100" b="0">
                <a:solidFill>
                  <a:srgbClr val="004000"/>
                </a:solidFill>
              </a:rPr>
              <a:t>&amp; v)</a:t>
            </a:r>
          </a:p>
          <a:p>
            <a:pPr marL="266700" indent="-180975"/>
            <a:r>
              <a:rPr lang="fr-FR" sz="1100" b="0">
                <a:solidFill>
                  <a:srgbClr val="004000"/>
                </a:solidFill>
              </a:rPr>
              <a:t>{</a:t>
            </a:r>
          </a:p>
          <a:p>
            <a:pPr marL="266700" indent="-180975"/>
            <a:r>
              <a:rPr lang="fr-FR" sz="1100" b="0">
                <a:solidFill>
                  <a:srgbClr val="004000"/>
                </a:solidFill>
              </a:rPr>
              <a:t>       Vecteur</a:t>
            </a:r>
            <a:r>
              <a:rPr lang="fr-FR" sz="1100">
                <a:solidFill>
                  <a:srgbClr val="004000"/>
                </a:solidFill>
              </a:rPr>
              <a:t> </a:t>
            </a:r>
            <a:r>
              <a:rPr lang="fr-FR" sz="1100" b="0">
                <a:solidFill>
                  <a:srgbClr val="004000"/>
                </a:solidFill>
              </a:rPr>
              <a:t>vv(m_x + z.m_x, m_y + z.m_y);</a:t>
            </a:r>
          </a:p>
          <a:p>
            <a:pPr marL="266700" indent="-180975"/>
            <a:r>
              <a:rPr lang="fr-FR" sz="1100" b="0">
                <a:solidFill>
                  <a:srgbClr val="004000"/>
                </a:solidFill>
              </a:rPr>
              <a:t>       return vv;</a:t>
            </a:r>
          </a:p>
          <a:p>
            <a:pPr marL="266700" indent="-180975"/>
            <a:r>
              <a:rPr lang="fr-FR" sz="1100" b="0">
                <a:solidFill>
                  <a:srgbClr val="004000"/>
                </a:solidFill>
              </a:rPr>
              <a:t>}</a:t>
            </a:r>
          </a:p>
          <a:p>
            <a:pPr marL="266700" indent="-180975"/>
            <a:endParaRPr lang="fr-FR" sz="1100" b="0">
              <a:solidFill>
                <a:srgbClr val="004000"/>
              </a:solidFill>
            </a:endParaRPr>
          </a:p>
          <a:p>
            <a:pPr marL="266700" indent="-180975"/>
            <a:r>
              <a:rPr lang="fr-FR" sz="1100" b="0">
                <a:solidFill>
                  <a:srgbClr val="19334D"/>
                </a:solidFill>
              </a:rPr>
              <a:t>// Attention, syntaxe particulière pour &lt;&lt; et &gt;&gt;</a:t>
            </a:r>
          </a:p>
          <a:p>
            <a:pPr marL="266700" indent="-180975"/>
            <a:r>
              <a:rPr sz="1100" b="0" noProof="1">
                <a:solidFill>
                  <a:srgbClr val="004000"/>
                </a:solidFill>
              </a:rPr>
              <a:t>std::ostream&amp; operator&lt;&lt; (std::ostream&amp; os, </a:t>
            </a:r>
            <a:r>
              <a:rPr lang="fr-FR" sz="1100" b="0">
                <a:solidFill>
                  <a:srgbClr val="004000"/>
                </a:solidFill>
              </a:rPr>
              <a:t>Vecteur&amp; v</a:t>
            </a:r>
            <a:r>
              <a:rPr sz="1100" b="0" noProof="1">
                <a:solidFill>
                  <a:srgbClr val="004000"/>
                </a:solidFill>
              </a:rPr>
              <a:t>)</a:t>
            </a:r>
          </a:p>
          <a:p>
            <a:pPr marL="266700" indent="-180975"/>
            <a:r>
              <a:rPr sz="1100" b="0" noProof="1">
                <a:solidFill>
                  <a:srgbClr val="004000"/>
                </a:solidFill>
              </a:rPr>
              <a:t>{</a:t>
            </a:r>
          </a:p>
          <a:p>
            <a:pPr marL="266700" indent="-180975"/>
            <a:r>
              <a:rPr sz="1100" b="0" noProof="1">
                <a:solidFill>
                  <a:srgbClr val="004000"/>
                </a:solidFill>
              </a:rPr>
              <a:t>  os &lt;&lt; « </a:t>
            </a:r>
            <a:r>
              <a:rPr lang="fr-FR" sz="1100" b="0">
                <a:solidFill>
                  <a:srgbClr val="004000"/>
                </a:solidFill>
              </a:rPr>
              <a:t>Abscisse </a:t>
            </a:r>
            <a:r>
              <a:rPr sz="1100" b="0" noProof="1">
                <a:solidFill>
                  <a:srgbClr val="004000"/>
                </a:solidFill>
              </a:rPr>
              <a:t>"  &lt;&lt; </a:t>
            </a:r>
            <a:r>
              <a:rPr lang="fr-FR" sz="1100" b="0">
                <a:solidFill>
                  <a:srgbClr val="004000"/>
                </a:solidFill>
              </a:rPr>
              <a:t>v.m_x</a:t>
            </a:r>
            <a:r>
              <a:rPr sz="1100" b="0" noProof="1">
                <a:solidFill>
                  <a:srgbClr val="004000"/>
                </a:solidFill>
              </a:rPr>
              <a:t> &lt;&lt; "\n";</a:t>
            </a:r>
          </a:p>
          <a:p>
            <a:pPr marL="266700" indent="-180975"/>
            <a:r>
              <a:rPr lang="fr-FR" sz="1100" b="0">
                <a:solidFill>
                  <a:srgbClr val="004000"/>
                </a:solidFill>
              </a:rPr>
              <a:t>  </a:t>
            </a:r>
            <a:r>
              <a:rPr sz="1100" b="0" noProof="1">
                <a:solidFill>
                  <a:srgbClr val="004000"/>
                </a:solidFill>
              </a:rPr>
              <a:t>os &lt;&lt; « </a:t>
            </a:r>
            <a:r>
              <a:rPr lang="fr-FR" sz="1100" b="0">
                <a:solidFill>
                  <a:srgbClr val="004000"/>
                </a:solidFill>
              </a:rPr>
              <a:t>Ordonnée </a:t>
            </a:r>
            <a:r>
              <a:rPr sz="1100" b="0" noProof="1">
                <a:solidFill>
                  <a:srgbClr val="004000"/>
                </a:solidFill>
              </a:rPr>
              <a:t>"  &lt;&lt; </a:t>
            </a:r>
            <a:r>
              <a:rPr lang="fr-FR" sz="1100" b="0">
                <a:solidFill>
                  <a:srgbClr val="004000"/>
                </a:solidFill>
              </a:rPr>
              <a:t>v.m_y</a:t>
            </a:r>
            <a:r>
              <a:rPr sz="1100" b="0" noProof="1">
                <a:solidFill>
                  <a:srgbClr val="004000"/>
                </a:solidFill>
              </a:rPr>
              <a:t> &lt;&lt; "\n";</a:t>
            </a:r>
          </a:p>
          <a:p>
            <a:pPr marL="266700" indent="-180975"/>
            <a:r>
              <a:rPr sz="1100" b="0" noProof="1">
                <a:solidFill>
                  <a:srgbClr val="004000"/>
                </a:solidFill>
              </a:rPr>
              <a:t>  return os;</a:t>
            </a:r>
          </a:p>
          <a:p>
            <a:pPr marL="266700" indent="-180975"/>
            <a:r>
              <a:rPr sz="1100" b="0" noProof="1">
                <a:solidFill>
                  <a:srgbClr val="004000"/>
                </a:solidFill>
              </a:rPr>
              <a:t>}</a:t>
            </a:r>
          </a:p>
          <a:p>
            <a:pPr marL="266700" indent="-180975"/>
            <a:endParaRPr lang="fr-FR" b="0">
              <a:solidFill>
                <a:srgbClr val="004000"/>
              </a:solidFill>
            </a:endParaRPr>
          </a:p>
        </p:txBody>
      </p:sp>
      <p:sp>
        <p:nvSpPr>
          <p:cNvPr id="81933" name="Rectangle 13"/>
          <p:cNvSpPr>
            <a:spLocks noChangeArrowheads="1"/>
          </p:cNvSpPr>
          <p:nvPr/>
        </p:nvSpPr>
        <p:spPr bwMode="auto">
          <a:xfrm>
            <a:off x="5219700" y="1341438"/>
            <a:ext cx="893763" cy="274637"/>
          </a:xfrm>
          <a:prstGeom prst="rect">
            <a:avLst/>
          </a:prstGeom>
          <a:noFill/>
          <a:ln w="9525">
            <a:solidFill>
              <a:schemeClr val="tx2">
                <a:lumMod val="50000"/>
              </a:schemeClr>
            </a:solidFill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fr-FR" b="0">
                <a:solidFill>
                  <a:srgbClr val="19334D"/>
                </a:solidFill>
              </a:rPr>
              <a:t>vecteur.cpp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7772400" cy="1143000"/>
          </a:xfrm>
        </p:spPr>
        <p:txBody>
          <a:bodyPr/>
          <a:lstStyle/>
          <a:p>
            <a:pPr eaLnBrk="1" hangingPunct="1"/>
            <a:r>
              <a:rPr lang="fr-FR" sz="2800">
                <a:solidFill>
                  <a:srgbClr val="008080"/>
                </a:solidFill>
              </a:rPr>
              <a:t>Surcharge d’opérateurs</a:t>
            </a:r>
          </a:p>
        </p:txBody>
      </p:sp>
      <p:sp>
        <p:nvSpPr>
          <p:cNvPr id="7171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0D7E219-EC00-8346-BEC5-6C21228DBAD1}" type="slidenum">
              <a:rPr lang="fr-FR" sz="1100" b="0"/>
              <a:pPr/>
              <a:t>6</a:t>
            </a:fld>
            <a:endParaRPr lang="fr-FR" sz="1100" b="0"/>
          </a:p>
        </p:txBody>
      </p:sp>
      <p:graphicFrame>
        <p:nvGraphicFramePr>
          <p:cNvPr id="86020" name="Group 4"/>
          <p:cNvGraphicFramePr>
            <a:graphicFrameLocks noGrp="1"/>
          </p:cNvGraphicFramePr>
          <p:nvPr/>
        </p:nvGraphicFramePr>
        <p:xfrm>
          <a:off x="1258888" y="2924175"/>
          <a:ext cx="6697662" cy="1800227"/>
        </p:xfrm>
        <a:graphic>
          <a:graphicData uri="http://schemas.openxmlformats.org/drawingml/2006/table">
            <a:tbl>
              <a:tblPr/>
              <a:tblGrid>
                <a:gridCol w="836612"/>
                <a:gridCol w="838200"/>
                <a:gridCol w="836613"/>
                <a:gridCol w="838200"/>
                <a:gridCol w="836612"/>
                <a:gridCol w="836613"/>
                <a:gridCol w="838200"/>
                <a:gridCol w="836612"/>
              </a:tblGrid>
              <a:tr h="3603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charset="0"/>
                        </a:rPr>
                        <a:t>+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charset="0"/>
                        </a:rPr>
                        <a:t>-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charset="0"/>
                        </a:rPr>
                        <a:t>*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charset="0"/>
                        </a:rPr>
                        <a:t>/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charset="0"/>
                        </a:rPr>
                        <a:t>%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charset="0"/>
                        </a:rPr>
                        <a:t>=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charset="0"/>
                        </a:rPr>
                        <a:t>!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6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03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charset="0"/>
                        </a:rPr>
                        <a:t>+=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charset="0"/>
                        </a:rPr>
                        <a:t>-=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charset="0"/>
                        </a:rPr>
                        <a:t>*=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charset="0"/>
                        </a:rPr>
                        <a:t>/=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charset="0"/>
                        </a:rPr>
                        <a:t>%=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charset="0"/>
                        </a:rPr>
                        <a:t>++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charset="0"/>
                        </a:rPr>
                        <a:t>--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6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587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charset="0"/>
                        </a:rPr>
                        <a:t>&lt;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charset="0"/>
                        </a:rPr>
                        <a:t>&gt;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charset="0"/>
                        </a:rPr>
                        <a:t>&lt;=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charset="0"/>
                        </a:rPr>
                        <a:t>&gt;=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charset="0"/>
                        </a:rPr>
                        <a:t>==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charset="0"/>
                        </a:rPr>
                        <a:t>!=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charset="0"/>
                        </a:rPr>
                        <a:t>&amp;&amp;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charset="0"/>
                        </a:rPr>
                        <a:t>||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03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charset="0"/>
                        </a:rPr>
                        <a:t>&amp;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charset="0"/>
                        </a:rPr>
                        <a:t>|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charset="0"/>
                        </a:rPr>
                        <a:t>^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charset="0"/>
                        </a:rPr>
                        <a:t>&lt;&lt;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charset="0"/>
                        </a:rPr>
                        <a:t>&gt;&gt;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6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6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6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03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charset="0"/>
                        </a:rPr>
                        <a:t>[]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charset="0"/>
                        </a:rPr>
                        <a:t>new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charset="0"/>
                        </a:rPr>
                        <a:t>delete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6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6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6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6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6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7213" name="Rectangle 75"/>
          <p:cNvSpPr>
            <a:spLocks noChangeArrowheads="1"/>
          </p:cNvSpPr>
          <p:nvPr/>
        </p:nvSpPr>
        <p:spPr bwMode="auto">
          <a:xfrm>
            <a:off x="500063" y="2071688"/>
            <a:ext cx="4967287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algn="ctr"/>
            <a:r>
              <a:rPr lang="fr-FR" sz="2000" b="0">
                <a:solidFill>
                  <a:srgbClr val="000099"/>
                </a:solidFill>
              </a:rPr>
              <a:t>Opérateurs pouvant être redéfinis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-c++">
  <a:themeElements>
    <a:clrScheme name="">
      <a:dk1>
        <a:srgbClr val="800000"/>
      </a:dk1>
      <a:lt1>
        <a:srgbClr val="FFFFFF"/>
      </a:lt1>
      <a:dk2>
        <a:srgbClr val="336699"/>
      </a:dk2>
      <a:lt2>
        <a:srgbClr val="A50021"/>
      </a:lt2>
      <a:accent1>
        <a:srgbClr val="008000"/>
      </a:accent1>
      <a:accent2>
        <a:srgbClr val="CC3300"/>
      </a:accent2>
      <a:accent3>
        <a:srgbClr val="FFFFFF"/>
      </a:accent3>
      <a:accent4>
        <a:srgbClr val="6C0000"/>
      </a:accent4>
      <a:accent5>
        <a:srgbClr val="AAC0AA"/>
      </a:accent5>
      <a:accent6>
        <a:srgbClr val="B92D00"/>
      </a:accent6>
      <a:hlink>
        <a:srgbClr val="CCCCFF"/>
      </a:hlink>
      <a:folHlink>
        <a:srgbClr val="B2B2B2"/>
      </a:folHlink>
    </a:clrScheme>
    <a:fontScheme name="Modèle par défaut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Modèle par défaut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Thème-c++</Template>
  <TotalTime>4277</TotalTime>
  <Words>1098</Words>
  <Application>Microsoft Office PowerPoint</Application>
  <PresentationFormat>Présentation à l'écran (4:3)</PresentationFormat>
  <Paragraphs>178</Paragraphs>
  <Slides>6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Modèle de conception</vt:lpstr>
      </vt:variant>
      <vt:variant>
        <vt:i4>1</vt:i4>
      </vt:variant>
      <vt:variant>
        <vt:lpstr>Titres des diapositives</vt:lpstr>
      </vt:variant>
      <vt:variant>
        <vt:i4>6</vt:i4>
      </vt:variant>
    </vt:vector>
  </HeadingPairs>
  <TitlesOfParts>
    <vt:vector size="10" baseType="lpstr">
      <vt:lpstr>Times New Roman</vt:lpstr>
      <vt:lpstr>Arial</vt:lpstr>
      <vt:lpstr>Symbol</vt:lpstr>
      <vt:lpstr>Thème-c++</vt:lpstr>
      <vt:lpstr>C++ : fonctions et opérateurs</vt:lpstr>
      <vt:lpstr>Diapositive 2</vt:lpstr>
      <vt:lpstr>Fonction : surcharge de sélection</vt:lpstr>
      <vt:lpstr>Surcharge d’opérateurs</vt:lpstr>
      <vt:lpstr>Surcharge d’opérateurs : exemple</vt:lpstr>
      <vt:lpstr>Surcharge d’opérateurs</vt:lpstr>
    </vt:vector>
  </TitlesOfParts>
  <Company>I.P.N. Orsay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  -  Généralités C++</dc:title>
  <dc:creator>lefebvre</dc:creator>
  <cp:keywords/>
  <cp:lastModifiedBy>Laurent Garnier</cp:lastModifiedBy>
  <cp:revision>428</cp:revision>
  <dcterms:created xsi:type="dcterms:W3CDTF">2010-01-21T11:15:36Z</dcterms:created>
  <dcterms:modified xsi:type="dcterms:W3CDTF">2010-01-21T11:18:38Z</dcterms:modified>
</cp:coreProperties>
</file>