
<file path=[Content_Types].xml><?xml version="1.0" encoding="utf-8"?>
<Types xmlns="http://schemas.openxmlformats.org/package/2006/content-types">
  <Default Extension="rels" ContentType="application/vnd.openxmlformats-package.relationships+xml"/>
  <Override PartName="/ppt/slideLayouts/slideLayout1.xml" ContentType="application/vnd.openxmlformats-officedocument.presentationml.slideLayout+xml"/>
  <Override PartName="/ppt/slides/slide11.xml" ContentType="application/vnd.openxmlformats-officedocument.presentationml.slide+xml"/>
  <Default Extension="xml" ContentType="application/xml"/>
  <Override PartName="/ppt/slides/slide9.xml" ContentType="application/vnd.openxmlformats-officedocument.presentationml.slide+xml"/>
  <Default Extension="jpeg" ContentType="image/jpeg"/>
  <Override PartName="/ppt/tableStyles.xml" ContentType="application/vnd.openxmlformats-officedocument.presentationml.tableStyles+xml"/>
  <Override PartName="/ppt/slideLayouts/slideLayout8.xml" ContentType="application/vnd.openxmlformats-officedocument.presentationml.slideLayout+xml"/>
  <Override PartName="/ppt/slides/slide7.xml" ContentType="application/vnd.openxmlformats-officedocument.presentationml.slide+xml"/>
  <Override PartName="/ppt/slides/slide18.xml" ContentType="application/vnd.openxmlformats-officedocument.presentationml.slide+xml"/>
  <Override PartName="/ppt/slideLayouts/slideLayout6.xml" ContentType="application/vnd.openxmlformats-officedocument.presentationml.slideLayout+xml"/>
  <Override PartName="/ppt/slides/slide5.xml" ContentType="application/vnd.openxmlformats-officedocument.presentationml.slide+xml"/>
  <Override PartName="/ppt/slides/slide16.xml" ContentType="application/vnd.openxmlformats-officedocument.presentationml.slide+xml"/>
  <Override PartName="/ppt/theme/theme2.xml" ContentType="application/vnd.openxmlformats-officedocument.theme+xml"/>
  <Override PartName="/ppt/slideMasters/slideMaster1.xml" ContentType="application/vnd.openxmlformats-officedocument.presentationml.slideMaster+xml"/>
  <Override PartName="/ppt/slideLayouts/slideLayout4.xml" ContentType="application/vnd.openxmlformats-officedocument.presentationml.slideLayout+xml"/>
  <Override PartName="/ppt/slides/slide3.xml" ContentType="application/vnd.openxmlformats-officedocument.presentationml.slide+xml"/>
  <Override PartName="/ppt/slideLayouts/slideLayout10.xml" ContentType="application/vnd.openxmlformats-officedocument.presentationml.slideLayout+xml"/>
  <Override PartName="/ppt/slides/slide14.xml" ContentType="application/vnd.openxmlformats-officedocument.presentationml.slide+xml"/>
  <Override PartName="/docProps/core.xml" ContentType="application/vnd.openxmlformats-package.core-properties+xml"/>
  <Override PartName="/docProps/app.xml" ContentType="application/vnd.openxmlformats-officedocument.extended-properties+xml"/>
  <Override PartName="/ppt/slideLayouts/slideLayout2.xml" ContentType="application/vnd.openxmlformats-officedocument.presentationml.slideLayout+xml"/>
  <Override PartName="/ppt/slides/slide1.xml" ContentType="application/vnd.openxmlformats-officedocument.presentationml.slide+xml"/>
  <Override PartName="/ppt/slides/slide12.xml" ContentType="application/vnd.openxmlformats-officedocument.presentationml.slide+xml"/>
  <Default Extension="bin" ContentType="application/vnd.openxmlformats-officedocument.presentationml.printerSettings"/>
  <Override PartName="/ppt/slides/slide10.xml" ContentType="application/vnd.openxmlformats-officedocument.presentationml.slide+xml"/>
  <Override PartName="/ppt/viewProps.xml" ContentType="application/vnd.openxmlformats-officedocument.presentationml.viewProps+xml"/>
  <Override PartName="/ppt/slides/slide8.xml" ContentType="application/vnd.openxmlformats-officedocument.presentationml.slide+xml"/>
  <Override PartName="/ppt/presentation.xml" ContentType="application/vnd.openxmlformats-officedocument.presentationml.presentation.main+xml"/>
  <Override PartName="/ppt/slideLayouts/slideLayout9.xml" ContentType="application/vnd.openxmlformats-officedocument.presentationml.slideLayout+xml"/>
  <Override PartName="/ppt/handoutMasters/handoutMaster1.xml" ContentType="application/vnd.openxmlformats-officedocument.presentationml.handoutMaster+xml"/>
  <Override PartName="/ppt/slides/slide6.xml" ContentType="application/vnd.openxmlformats-officedocument.presentationml.slide+xml"/>
  <Override PartName="/ppt/slideLayouts/slideLayout7.xml" ContentType="application/vnd.openxmlformats-officedocument.presentationml.slideLayout+xml"/>
  <Override PartName="/ppt/slides/slide17.xml" ContentType="application/vnd.openxmlformats-officedocument.presentationml.slide+xml"/>
  <Override PartName="/ppt/theme/theme3.xml" ContentType="application/vnd.openxmlformats-officedocument.theme+xml"/>
  <Override PartName="/ppt/notesMasters/notesMaster1.xml" ContentType="application/vnd.openxmlformats-officedocument.presentationml.notesMaster+xml"/>
  <Override PartName="/ppt/slideLayouts/slideLayout5.xml" ContentType="application/vnd.openxmlformats-officedocument.presentationml.slideLayout+xml"/>
  <Override PartName="/ppt/slides/slide4.xml" ContentType="application/vnd.openxmlformats-officedocument.presentationml.slide+xml"/>
  <Override PartName="/ppt/slideLayouts/slideLayout11.xml" ContentType="application/vnd.openxmlformats-officedocument.presentationml.slideLayout+xml"/>
  <Override PartName="/ppt/slides/slide15.xml" ContentType="application/vnd.openxmlformats-officedocument.presentationml.slide+xml"/>
  <Override PartName="/ppt/theme/theme1.xml" ContentType="application/vnd.openxmlformats-officedocument.theme+xml"/>
  <Override PartName="/ppt/presProps.xml" ContentType="application/vnd.openxmlformats-officedocument.presentationml.presProps+xml"/>
  <Override PartName="/ppt/slideLayouts/slideLayout3.xml" ContentType="application/vnd.openxmlformats-officedocument.presentationml.slideLayout+xml"/>
  <Override PartName="/ppt/slides/slide2.xml" ContentType="application/vnd.openxmlformats-officedocument.presentationml.slide+xml"/>
  <Override PartName="/ppt/slides/slide13.xml" ContentType="application/vnd.openxmlformats-officedocument.presentationml.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aveSubsetFonts="1">
  <p:sldMasterIdLst>
    <p:sldMasterId r:id="rId1"/>
  </p:sldMasterIdLst>
  <p:notesMasterIdLst>
    <p:notesMasterId r:id="rId20"/>
  </p:notesMasterIdLst>
  <p:handoutMasterIdLst>
    <p:handoutMasterId r:id="rId21"/>
  </p:handoutMasterIdLst>
  <p:sldIdLst>
    <p:sldId id="267" r:id="rId2"/>
    <p:sldId id="258" r:id="rId3"/>
    <p:sldId id="263" r:id="rId4"/>
    <p:sldId id="261" r:id="rId5"/>
    <p:sldId id="264" r:id="rId6"/>
    <p:sldId id="266" r:id="rId7"/>
    <p:sldId id="260" r:id="rId8"/>
    <p:sldId id="273" r:id="rId9"/>
    <p:sldId id="274" r:id="rId10"/>
    <p:sldId id="275" r:id="rId11"/>
    <p:sldId id="276" r:id="rId12"/>
    <p:sldId id="280" r:id="rId13"/>
    <p:sldId id="283" r:id="rId14"/>
    <p:sldId id="282" r:id="rId15"/>
    <p:sldId id="284" r:id="rId16"/>
    <p:sldId id="286" r:id="rId17"/>
    <p:sldId id="285" r:id="rId18"/>
    <p:sldId id="262" r:id="rId19"/>
  </p:sldIdLst>
  <p:sldSz cx="9144000" cy="6858000" type="screen4x3"/>
  <p:notesSz cx="6735763" cy="9866313"/>
  <p:defaultTextStyle>
    <a:defPPr>
      <a:defRPr lang="fr-FR"/>
    </a:defPPr>
    <a:lvl1pPr algn="l" rtl="0" fontAlgn="base">
      <a:spcBef>
        <a:spcPct val="0"/>
      </a:spcBef>
      <a:spcAft>
        <a:spcPct val="0"/>
      </a:spcAft>
      <a:defRPr kern="1200">
        <a:solidFill>
          <a:schemeClr val="tx1"/>
        </a:solidFill>
        <a:latin typeface="Times New Roman" charset="0"/>
        <a:ea typeface="+mn-ea"/>
        <a:cs typeface="+mn-cs"/>
      </a:defRPr>
    </a:lvl1pPr>
    <a:lvl2pPr marL="457200" algn="l" rtl="0" fontAlgn="base">
      <a:spcBef>
        <a:spcPct val="0"/>
      </a:spcBef>
      <a:spcAft>
        <a:spcPct val="0"/>
      </a:spcAft>
      <a:defRPr kern="1200">
        <a:solidFill>
          <a:schemeClr val="tx1"/>
        </a:solidFill>
        <a:latin typeface="Times New Roman" charset="0"/>
        <a:ea typeface="+mn-ea"/>
        <a:cs typeface="+mn-cs"/>
      </a:defRPr>
    </a:lvl2pPr>
    <a:lvl3pPr marL="914400" algn="l" rtl="0" fontAlgn="base">
      <a:spcBef>
        <a:spcPct val="0"/>
      </a:spcBef>
      <a:spcAft>
        <a:spcPct val="0"/>
      </a:spcAft>
      <a:defRPr kern="1200">
        <a:solidFill>
          <a:schemeClr val="tx1"/>
        </a:solidFill>
        <a:latin typeface="Times New Roman" charset="0"/>
        <a:ea typeface="+mn-ea"/>
        <a:cs typeface="+mn-cs"/>
      </a:defRPr>
    </a:lvl3pPr>
    <a:lvl4pPr marL="1371600" algn="l" rtl="0" fontAlgn="base">
      <a:spcBef>
        <a:spcPct val="0"/>
      </a:spcBef>
      <a:spcAft>
        <a:spcPct val="0"/>
      </a:spcAft>
      <a:defRPr kern="1200">
        <a:solidFill>
          <a:schemeClr val="tx1"/>
        </a:solidFill>
        <a:latin typeface="Times New Roman" charset="0"/>
        <a:ea typeface="+mn-ea"/>
        <a:cs typeface="+mn-cs"/>
      </a:defRPr>
    </a:lvl4pPr>
    <a:lvl5pPr marL="1828800" algn="l" rtl="0" fontAlgn="base">
      <a:spcBef>
        <a:spcPct val="0"/>
      </a:spcBef>
      <a:spcAft>
        <a:spcPct val="0"/>
      </a:spcAft>
      <a:defRPr kern="1200">
        <a:solidFill>
          <a:schemeClr val="tx1"/>
        </a:solidFill>
        <a:latin typeface="Times New Roman" charset="0"/>
        <a:ea typeface="+mn-ea"/>
        <a:cs typeface="+mn-cs"/>
      </a:defRPr>
    </a:lvl5pPr>
    <a:lvl6pPr marL="2286000" algn="l" defTabSz="457200" rtl="0" eaLnBrk="1" latinLnBrk="0" hangingPunct="1">
      <a:defRPr kern="1200">
        <a:solidFill>
          <a:schemeClr val="tx1"/>
        </a:solidFill>
        <a:latin typeface="Times New Roman" charset="0"/>
        <a:ea typeface="+mn-ea"/>
        <a:cs typeface="+mn-cs"/>
      </a:defRPr>
    </a:lvl6pPr>
    <a:lvl7pPr marL="2743200" algn="l" defTabSz="457200" rtl="0" eaLnBrk="1" latinLnBrk="0" hangingPunct="1">
      <a:defRPr kern="1200">
        <a:solidFill>
          <a:schemeClr val="tx1"/>
        </a:solidFill>
        <a:latin typeface="Times New Roman" charset="0"/>
        <a:ea typeface="+mn-ea"/>
        <a:cs typeface="+mn-cs"/>
      </a:defRPr>
    </a:lvl7pPr>
    <a:lvl8pPr marL="3200400" algn="l" defTabSz="457200" rtl="0" eaLnBrk="1" latinLnBrk="0" hangingPunct="1">
      <a:defRPr kern="1200">
        <a:solidFill>
          <a:schemeClr val="tx1"/>
        </a:solidFill>
        <a:latin typeface="Times New Roman" charset="0"/>
        <a:ea typeface="+mn-ea"/>
        <a:cs typeface="+mn-cs"/>
      </a:defRPr>
    </a:lvl8pPr>
    <a:lvl9pPr marL="3657600" algn="l" defTabSz="457200" rtl="0" eaLnBrk="1" latinLnBrk="0" hangingPunct="1">
      <a:defRPr kern="1200">
        <a:solidFill>
          <a:schemeClr val="tx1"/>
        </a:solidFill>
        <a:latin typeface="Times New Roman"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webPr allowPng="1" organizeInFolders="0" useLongFilenames="0" encoding="macintosh" clr="presentationText"/>
  <p:clrMru>
    <a:srgbClr val="FF0000"/>
    <a:srgbClr val="660066"/>
    <a:srgbClr val="009999"/>
    <a:srgbClr val="66CCFF"/>
    <a:srgbClr val="33CCCC"/>
    <a:srgbClr val="000066"/>
    <a:srgbClr val="0000FF"/>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lastView="sldThumbnailView">
  <p:normalViewPr showOutlineIcons="0">
    <p:restoredLeft sz="15641" autoAdjust="0"/>
    <p:restoredTop sz="94639" autoAdjust="0"/>
  </p:normalViewPr>
  <p:slideViewPr>
    <p:cSldViewPr>
      <p:cViewPr varScale="1">
        <p:scale>
          <a:sx n="105" d="100"/>
          <a:sy n="105" d="100"/>
        </p:scale>
        <p:origin x="-984" y="-104"/>
      </p:cViewPr>
      <p:guideLst>
        <p:guide orient="horz" pos="2160"/>
        <p:guide pos="2880"/>
      </p:guideLst>
    </p:cSldViewPr>
  </p:slideViewPr>
  <p:outlineViewPr>
    <p:cViewPr>
      <p:scale>
        <a:sx n="33" d="100"/>
        <a:sy n="33" d="100"/>
      </p:scale>
      <p:origin x="0" y="0"/>
    </p:cViewPr>
    <p:sldLst>
      <p:sld r:id="rId1" collapse="1"/>
      <p:sld r:id="rId2" collapse="1"/>
      <p:sld r:id="rId3" collapse="1"/>
      <p:sld r:id="rId4" collapse="1"/>
      <p:sld r:id="rId5" collapse="1"/>
      <p:sld r:id="rId6" collapse="1"/>
      <p:sld r:id="rId7" collapse="1"/>
      <p:sld r:id="rId8" collapse="1"/>
      <p:sld r:id="rId9" collapse="1"/>
      <p:sld r:id="rId10" collapse="1"/>
      <p:sld r:id="rId11" collapse="1"/>
      <p:sld r:id="rId12" collapse="1"/>
      <p:sld r:id="rId13" collapse="1"/>
      <p:sld r:id="rId14" collapse="1"/>
      <p:sld r:id="rId15" collapse="1"/>
      <p:sld r:id="rId16" collapse="1"/>
    </p:sldLst>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notesMaster" Target="notesMasters/notesMaster1.xml"/><Relationship Id="rId21" Type="http://schemas.openxmlformats.org/officeDocument/2006/relationships/handoutMaster" Target="handoutMasters/handoutMaster1.xml"/><Relationship Id="rId22" Type="http://schemas.openxmlformats.org/officeDocument/2006/relationships/printerSettings" Target="printerSettings/printerSettings1.bin"/><Relationship Id="rId23" Type="http://schemas.openxmlformats.org/officeDocument/2006/relationships/presProps" Target="presProps.xml"/><Relationship Id="rId24" Type="http://schemas.openxmlformats.org/officeDocument/2006/relationships/viewProps" Target="viewProps.xml"/><Relationship Id="rId25" Type="http://schemas.openxmlformats.org/officeDocument/2006/relationships/theme" Target="theme/theme1.xml"/><Relationship Id="rId26"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_rels/viewProps.xml.rels><?xml version="1.0" encoding="UTF-8" standalone="yes"?>
<Relationships xmlns="http://schemas.openxmlformats.org/package/2006/relationships"><Relationship Id="rId11" Type="http://schemas.openxmlformats.org/officeDocument/2006/relationships/slide" Target="slides/slide11.xml"/><Relationship Id="rId12" Type="http://schemas.openxmlformats.org/officeDocument/2006/relationships/slide" Target="slides/slide12.xml"/><Relationship Id="rId13" Type="http://schemas.openxmlformats.org/officeDocument/2006/relationships/slide" Target="slides/slide14.xml"/><Relationship Id="rId14" Type="http://schemas.openxmlformats.org/officeDocument/2006/relationships/slide" Target="slides/slide15.xml"/><Relationship Id="rId15" Type="http://schemas.openxmlformats.org/officeDocument/2006/relationships/slide" Target="slides/slide16.xml"/><Relationship Id="rId16" Type="http://schemas.openxmlformats.org/officeDocument/2006/relationships/slide" Target="slides/slide18.xml"/><Relationship Id="rId1" Type="http://schemas.openxmlformats.org/officeDocument/2006/relationships/slide" Target="slides/slide1.xml"/><Relationship Id="rId2" Type="http://schemas.openxmlformats.org/officeDocument/2006/relationships/slide" Target="slides/slide2.xml"/><Relationship Id="rId3" Type="http://schemas.openxmlformats.org/officeDocument/2006/relationships/slide" Target="slides/slide3.xml"/><Relationship Id="rId4" Type="http://schemas.openxmlformats.org/officeDocument/2006/relationships/slide" Target="slides/slide4.xml"/><Relationship Id="rId5" Type="http://schemas.openxmlformats.org/officeDocument/2006/relationships/slide" Target="slides/slide5.xml"/><Relationship Id="rId6" Type="http://schemas.openxmlformats.org/officeDocument/2006/relationships/slide" Target="slides/slide6.xml"/><Relationship Id="rId7" Type="http://schemas.openxmlformats.org/officeDocument/2006/relationships/slide" Target="slides/slide7.xml"/><Relationship Id="rId8" Type="http://schemas.openxmlformats.org/officeDocument/2006/relationships/slide" Target="slides/slide8.xml"/><Relationship Id="rId9" Type="http://schemas.openxmlformats.org/officeDocument/2006/relationships/slide" Target="slides/slide9.xml"/><Relationship Id="rId10" Type="http://schemas.openxmlformats.org/officeDocument/2006/relationships/slide" Target="slides/slide10.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solidFill>
          <a:schemeClr val="bg1"/>
        </a:solidFill>
        <a:effectLst/>
      </p:bgPr>
    </p:bg>
    <p:spTree>
      <p:nvGrpSpPr>
        <p:cNvPr id="1" name=""/>
        <p:cNvGrpSpPr/>
        <p:nvPr/>
      </p:nvGrpSpPr>
      <p:grpSpPr>
        <a:xfrm>
          <a:off x="0" y="0"/>
          <a:ext cx="0" cy="0"/>
          <a:chOff x="0" y="0"/>
          <a:chExt cx="0" cy="0"/>
        </a:xfrm>
      </p:grpSpPr>
      <p:sp>
        <p:nvSpPr>
          <p:cNvPr id="71682" name="Rectangle 2"/>
          <p:cNvSpPr>
            <a:spLocks noGrp="1" noChangeArrowheads="1"/>
          </p:cNvSpPr>
          <p:nvPr>
            <p:ph type="hdr" sz="quarter"/>
          </p:nvPr>
        </p:nvSpPr>
        <p:spPr bwMode="auto">
          <a:xfrm>
            <a:off x="0" y="0"/>
            <a:ext cx="2917825" cy="492125"/>
          </a:xfrm>
          <a:prstGeom prst="rect">
            <a:avLst/>
          </a:prstGeom>
          <a:noFill/>
          <a:ln w="9525">
            <a:noFill/>
            <a:miter lim="800000"/>
            <a:headEnd/>
            <a:tailEnd/>
          </a:ln>
          <a:effectLst/>
        </p:spPr>
        <p:txBody>
          <a:bodyPr vert="horz" wrap="square" lIns="90901" tIns="45450" rIns="90901" bIns="45450" numCol="1" anchor="t" anchorCtr="0" compatLnSpc="1">
            <a:prstTxWarp prst="textNoShape">
              <a:avLst/>
            </a:prstTxWarp>
          </a:bodyPr>
          <a:lstStyle>
            <a:lvl1pPr>
              <a:defRPr sz="1200"/>
            </a:lvl1pPr>
          </a:lstStyle>
          <a:p>
            <a:endParaRPr lang="fr-FR"/>
          </a:p>
        </p:txBody>
      </p:sp>
      <p:sp>
        <p:nvSpPr>
          <p:cNvPr id="71683" name="Rectangle 3"/>
          <p:cNvSpPr>
            <a:spLocks noGrp="1" noChangeArrowheads="1"/>
          </p:cNvSpPr>
          <p:nvPr>
            <p:ph type="dt" sz="quarter" idx="1"/>
          </p:nvPr>
        </p:nvSpPr>
        <p:spPr bwMode="auto">
          <a:xfrm>
            <a:off x="3817938" y="0"/>
            <a:ext cx="2917825" cy="492125"/>
          </a:xfrm>
          <a:prstGeom prst="rect">
            <a:avLst/>
          </a:prstGeom>
          <a:noFill/>
          <a:ln w="9525">
            <a:noFill/>
            <a:miter lim="800000"/>
            <a:headEnd/>
            <a:tailEnd/>
          </a:ln>
          <a:effectLst/>
        </p:spPr>
        <p:txBody>
          <a:bodyPr vert="horz" wrap="square" lIns="90901" tIns="45450" rIns="90901" bIns="45450" numCol="1" anchor="t" anchorCtr="0" compatLnSpc="1">
            <a:prstTxWarp prst="textNoShape">
              <a:avLst/>
            </a:prstTxWarp>
          </a:bodyPr>
          <a:lstStyle>
            <a:lvl1pPr algn="r">
              <a:defRPr sz="1200"/>
            </a:lvl1pPr>
          </a:lstStyle>
          <a:p>
            <a:endParaRPr lang="fr-FR"/>
          </a:p>
        </p:txBody>
      </p:sp>
      <p:sp>
        <p:nvSpPr>
          <p:cNvPr id="71684" name="Rectangle 4"/>
          <p:cNvSpPr>
            <a:spLocks noGrp="1" noChangeArrowheads="1"/>
          </p:cNvSpPr>
          <p:nvPr>
            <p:ph type="ftr" sz="quarter" idx="2"/>
          </p:nvPr>
        </p:nvSpPr>
        <p:spPr bwMode="auto">
          <a:xfrm>
            <a:off x="0" y="9374188"/>
            <a:ext cx="2917825" cy="492125"/>
          </a:xfrm>
          <a:prstGeom prst="rect">
            <a:avLst/>
          </a:prstGeom>
          <a:noFill/>
          <a:ln w="9525">
            <a:noFill/>
            <a:miter lim="800000"/>
            <a:headEnd/>
            <a:tailEnd/>
          </a:ln>
          <a:effectLst/>
        </p:spPr>
        <p:txBody>
          <a:bodyPr vert="horz" wrap="square" lIns="90901" tIns="45450" rIns="90901" bIns="45450" numCol="1" anchor="b" anchorCtr="0" compatLnSpc="1">
            <a:prstTxWarp prst="textNoShape">
              <a:avLst/>
            </a:prstTxWarp>
          </a:bodyPr>
          <a:lstStyle>
            <a:lvl1pPr>
              <a:defRPr sz="1200"/>
            </a:lvl1pPr>
          </a:lstStyle>
          <a:p>
            <a:endParaRPr lang="fr-FR"/>
          </a:p>
        </p:txBody>
      </p:sp>
      <p:sp>
        <p:nvSpPr>
          <p:cNvPr id="71685" name="Rectangle 5"/>
          <p:cNvSpPr>
            <a:spLocks noGrp="1" noChangeArrowheads="1"/>
          </p:cNvSpPr>
          <p:nvPr>
            <p:ph type="sldNum" sz="quarter" idx="3"/>
          </p:nvPr>
        </p:nvSpPr>
        <p:spPr bwMode="auto">
          <a:xfrm>
            <a:off x="3817938" y="9374188"/>
            <a:ext cx="2917825" cy="492125"/>
          </a:xfrm>
          <a:prstGeom prst="rect">
            <a:avLst/>
          </a:prstGeom>
          <a:noFill/>
          <a:ln w="9525">
            <a:noFill/>
            <a:miter lim="800000"/>
            <a:headEnd/>
            <a:tailEnd/>
          </a:ln>
          <a:effectLst/>
        </p:spPr>
        <p:txBody>
          <a:bodyPr vert="horz" wrap="square" lIns="90901" tIns="45450" rIns="90901" bIns="45450" numCol="1" anchor="b" anchorCtr="0" compatLnSpc="1">
            <a:prstTxWarp prst="textNoShape">
              <a:avLst/>
            </a:prstTxWarp>
          </a:bodyPr>
          <a:lstStyle>
            <a:lvl1pPr algn="r">
              <a:defRPr sz="1200"/>
            </a:lvl1pPr>
          </a:lstStyle>
          <a:p>
            <a:fld id="{C840001D-1FAE-694B-B116-036B9F537DB5}" type="slidenum">
              <a:rPr lang="fr-FR"/>
              <a:pPr/>
              <a:t>‹#›</a:t>
            </a:fld>
            <a:endParaRPr lang="fr-FR"/>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solidFill>
          <a:schemeClr val="bg1"/>
        </a:solidFill>
        <a:effectLst/>
      </p:bgPr>
    </p:bg>
    <p:spTree>
      <p:nvGrpSpPr>
        <p:cNvPr id="1" name=""/>
        <p:cNvGrpSpPr/>
        <p:nvPr/>
      </p:nvGrpSpPr>
      <p:grpSpPr>
        <a:xfrm>
          <a:off x="0" y="0"/>
          <a:ext cx="0" cy="0"/>
          <a:chOff x="0" y="0"/>
          <a:chExt cx="0" cy="0"/>
        </a:xfrm>
      </p:grpSpPr>
      <p:sp>
        <p:nvSpPr>
          <p:cNvPr id="15362" name="Rectangle 2"/>
          <p:cNvSpPr>
            <a:spLocks noGrp="1" noChangeArrowheads="1"/>
          </p:cNvSpPr>
          <p:nvPr>
            <p:ph type="hdr" sz="quarter"/>
          </p:nvPr>
        </p:nvSpPr>
        <p:spPr bwMode="auto">
          <a:xfrm>
            <a:off x="0" y="0"/>
            <a:ext cx="2917825" cy="492125"/>
          </a:xfrm>
          <a:prstGeom prst="rect">
            <a:avLst/>
          </a:prstGeom>
          <a:noFill/>
          <a:ln w="9525">
            <a:noFill/>
            <a:miter lim="800000"/>
            <a:headEnd/>
            <a:tailEnd/>
          </a:ln>
          <a:effectLst/>
        </p:spPr>
        <p:txBody>
          <a:bodyPr vert="horz" wrap="square" lIns="90901" tIns="45450" rIns="90901" bIns="45450" numCol="1" anchor="t" anchorCtr="0" compatLnSpc="1">
            <a:prstTxWarp prst="textNoShape">
              <a:avLst/>
            </a:prstTxWarp>
          </a:bodyPr>
          <a:lstStyle>
            <a:lvl1pPr>
              <a:defRPr sz="1200"/>
            </a:lvl1pPr>
          </a:lstStyle>
          <a:p>
            <a:endParaRPr lang="fr-FR"/>
          </a:p>
        </p:txBody>
      </p:sp>
      <p:sp>
        <p:nvSpPr>
          <p:cNvPr id="15363" name="Rectangle 3"/>
          <p:cNvSpPr>
            <a:spLocks noGrp="1" noChangeArrowheads="1"/>
          </p:cNvSpPr>
          <p:nvPr>
            <p:ph type="dt" idx="1"/>
          </p:nvPr>
        </p:nvSpPr>
        <p:spPr bwMode="auto">
          <a:xfrm>
            <a:off x="3817938" y="0"/>
            <a:ext cx="2917825" cy="492125"/>
          </a:xfrm>
          <a:prstGeom prst="rect">
            <a:avLst/>
          </a:prstGeom>
          <a:noFill/>
          <a:ln w="9525">
            <a:noFill/>
            <a:miter lim="800000"/>
            <a:headEnd/>
            <a:tailEnd/>
          </a:ln>
          <a:effectLst/>
        </p:spPr>
        <p:txBody>
          <a:bodyPr vert="horz" wrap="square" lIns="90901" tIns="45450" rIns="90901" bIns="45450" numCol="1" anchor="t" anchorCtr="0" compatLnSpc="1">
            <a:prstTxWarp prst="textNoShape">
              <a:avLst/>
            </a:prstTxWarp>
          </a:bodyPr>
          <a:lstStyle>
            <a:lvl1pPr algn="r">
              <a:defRPr sz="1200"/>
            </a:lvl1pPr>
          </a:lstStyle>
          <a:p>
            <a:endParaRPr lang="fr-FR"/>
          </a:p>
        </p:txBody>
      </p:sp>
      <p:sp>
        <p:nvSpPr>
          <p:cNvPr id="19460" name="Rectangle 4"/>
          <p:cNvSpPr>
            <a:spLocks noChangeArrowheads="1" noTextEdit="1"/>
          </p:cNvSpPr>
          <p:nvPr>
            <p:ph type="sldImg" idx="2"/>
          </p:nvPr>
        </p:nvSpPr>
        <p:spPr bwMode="auto">
          <a:xfrm>
            <a:off x="903288" y="741363"/>
            <a:ext cx="4929187" cy="3698875"/>
          </a:xfrm>
          <a:prstGeom prst="rect">
            <a:avLst/>
          </a:prstGeom>
          <a:noFill/>
          <a:ln w="9525">
            <a:solidFill>
              <a:srgbClr val="000000"/>
            </a:solidFill>
            <a:miter lim="800000"/>
            <a:headEnd/>
            <a:tailEnd/>
          </a:ln>
        </p:spPr>
      </p:sp>
      <p:sp>
        <p:nvSpPr>
          <p:cNvPr id="15365" name="Rectangle 5"/>
          <p:cNvSpPr>
            <a:spLocks noGrp="1" noChangeArrowheads="1"/>
          </p:cNvSpPr>
          <p:nvPr>
            <p:ph type="body" sz="quarter" idx="3"/>
          </p:nvPr>
        </p:nvSpPr>
        <p:spPr bwMode="auto">
          <a:xfrm>
            <a:off x="898525" y="4686300"/>
            <a:ext cx="4938713" cy="4438650"/>
          </a:xfrm>
          <a:prstGeom prst="rect">
            <a:avLst/>
          </a:prstGeom>
          <a:noFill/>
          <a:ln w="9525">
            <a:noFill/>
            <a:miter lim="800000"/>
            <a:headEnd/>
            <a:tailEnd/>
          </a:ln>
          <a:effectLst/>
        </p:spPr>
        <p:txBody>
          <a:bodyPr vert="horz" wrap="square" lIns="90901" tIns="45450" rIns="90901" bIns="45450" numCol="1" anchor="t" anchorCtr="0" compatLnSpc="1">
            <a:prstTxWarp prst="textNoShape">
              <a:avLst/>
            </a:prstTxWarp>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15366" name="Rectangle 6"/>
          <p:cNvSpPr>
            <a:spLocks noGrp="1" noChangeArrowheads="1"/>
          </p:cNvSpPr>
          <p:nvPr>
            <p:ph type="ftr" sz="quarter" idx="4"/>
          </p:nvPr>
        </p:nvSpPr>
        <p:spPr bwMode="auto">
          <a:xfrm>
            <a:off x="0" y="9374188"/>
            <a:ext cx="2917825" cy="492125"/>
          </a:xfrm>
          <a:prstGeom prst="rect">
            <a:avLst/>
          </a:prstGeom>
          <a:noFill/>
          <a:ln w="9525">
            <a:noFill/>
            <a:miter lim="800000"/>
            <a:headEnd/>
            <a:tailEnd/>
          </a:ln>
          <a:effectLst/>
        </p:spPr>
        <p:txBody>
          <a:bodyPr vert="horz" wrap="square" lIns="90901" tIns="45450" rIns="90901" bIns="45450" numCol="1" anchor="b" anchorCtr="0" compatLnSpc="1">
            <a:prstTxWarp prst="textNoShape">
              <a:avLst/>
            </a:prstTxWarp>
          </a:bodyPr>
          <a:lstStyle>
            <a:lvl1pPr>
              <a:defRPr sz="1200"/>
            </a:lvl1pPr>
          </a:lstStyle>
          <a:p>
            <a:endParaRPr lang="fr-FR"/>
          </a:p>
        </p:txBody>
      </p:sp>
      <p:sp>
        <p:nvSpPr>
          <p:cNvPr id="15367" name="Rectangle 7"/>
          <p:cNvSpPr>
            <a:spLocks noGrp="1" noChangeArrowheads="1"/>
          </p:cNvSpPr>
          <p:nvPr>
            <p:ph type="sldNum" sz="quarter" idx="5"/>
          </p:nvPr>
        </p:nvSpPr>
        <p:spPr bwMode="auto">
          <a:xfrm>
            <a:off x="3817938" y="9374188"/>
            <a:ext cx="2917825" cy="492125"/>
          </a:xfrm>
          <a:prstGeom prst="rect">
            <a:avLst/>
          </a:prstGeom>
          <a:noFill/>
          <a:ln w="9525">
            <a:noFill/>
            <a:miter lim="800000"/>
            <a:headEnd/>
            <a:tailEnd/>
          </a:ln>
          <a:effectLst/>
        </p:spPr>
        <p:txBody>
          <a:bodyPr vert="horz" wrap="square" lIns="90901" tIns="45450" rIns="90901" bIns="45450" numCol="1" anchor="b" anchorCtr="0" compatLnSpc="1">
            <a:prstTxWarp prst="textNoShape">
              <a:avLst/>
            </a:prstTxWarp>
          </a:bodyPr>
          <a:lstStyle>
            <a:lvl1pPr algn="r">
              <a:defRPr sz="1200"/>
            </a:lvl1pPr>
          </a:lstStyle>
          <a:p>
            <a:fld id="{71E4C271-0427-684A-A318-12EAF946508E}" type="slidenum">
              <a:rPr lang="fr-FR"/>
              <a:pPr/>
              <a:t>‹#›</a:t>
            </a:fld>
            <a:endParaRPr lang="fr-FR"/>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ＭＳ Ｐゴシック" charset="-128"/>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ＭＳ Ｐゴシック" charset="-128"/>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ＭＳ Ｐゴシック" charset="-128"/>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ＭＳ Ｐゴシック" charset="-128"/>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fr-FR" smtClean="0"/>
              <a:t>Cliquez pour modifier le style des sous-titres du masque</a:t>
            </a:r>
            <a:endParaRPr lang="fr-FR"/>
          </a:p>
        </p:txBody>
      </p:sp>
      <p:sp>
        <p:nvSpPr>
          <p:cNvPr id="4" name="Rectangle 4"/>
          <p:cNvSpPr>
            <a:spLocks noGrp="1" noChangeArrowheads="1"/>
          </p:cNvSpPr>
          <p:nvPr>
            <p:ph type="dt" sz="half" idx="10"/>
          </p:nvPr>
        </p:nvSpPr>
        <p:spPr>
          <a:ln/>
        </p:spPr>
        <p:txBody>
          <a:bodyPr/>
          <a:lstStyle>
            <a:lvl1pPr>
              <a:defRPr/>
            </a:lvl1pPr>
          </a:lstStyle>
          <a:p>
            <a:endParaRPr lang="fr-FR"/>
          </a:p>
        </p:txBody>
      </p:sp>
      <p:sp>
        <p:nvSpPr>
          <p:cNvPr id="5" name="Rectangle 5"/>
          <p:cNvSpPr>
            <a:spLocks noGrp="1" noChangeArrowheads="1"/>
          </p:cNvSpPr>
          <p:nvPr>
            <p:ph type="ftr" sz="quarter" idx="11"/>
          </p:nvPr>
        </p:nvSpPr>
        <p:spPr>
          <a:ln/>
        </p:spPr>
        <p:txBody>
          <a:bodyPr/>
          <a:lstStyle>
            <a:lvl1pPr>
              <a:defRPr/>
            </a:lvl1pPr>
          </a:lstStyle>
          <a:p>
            <a:endParaRPr lang="fr-FR"/>
          </a:p>
        </p:txBody>
      </p:sp>
      <p:sp>
        <p:nvSpPr>
          <p:cNvPr id="6" name="Rectangle 6"/>
          <p:cNvSpPr>
            <a:spLocks noGrp="1" noChangeArrowheads="1"/>
          </p:cNvSpPr>
          <p:nvPr>
            <p:ph type="sldNum" sz="quarter" idx="12"/>
          </p:nvPr>
        </p:nvSpPr>
        <p:spPr>
          <a:ln/>
        </p:spPr>
        <p:txBody>
          <a:bodyPr/>
          <a:lstStyle>
            <a:lvl1pPr>
              <a:defRPr/>
            </a:lvl1pPr>
          </a:lstStyle>
          <a:p>
            <a:fld id="{8BF1547D-1D13-1C47-A9C7-00CE10FD07EF}" type="slidenum">
              <a:rPr lang="fr-FR"/>
              <a:pPr/>
              <a:t>‹#›</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Rectangle 4"/>
          <p:cNvSpPr>
            <a:spLocks noGrp="1" noChangeArrowheads="1"/>
          </p:cNvSpPr>
          <p:nvPr>
            <p:ph type="dt" sz="half" idx="10"/>
          </p:nvPr>
        </p:nvSpPr>
        <p:spPr>
          <a:ln/>
        </p:spPr>
        <p:txBody>
          <a:bodyPr/>
          <a:lstStyle>
            <a:lvl1pPr>
              <a:defRPr/>
            </a:lvl1pPr>
          </a:lstStyle>
          <a:p>
            <a:endParaRPr lang="fr-FR"/>
          </a:p>
        </p:txBody>
      </p:sp>
      <p:sp>
        <p:nvSpPr>
          <p:cNvPr id="5" name="Rectangle 5"/>
          <p:cNvSpPr>
            <a:spLocks noGrp="1" noChangeArrowheads="1"/>
          </p:cNvSpPr>
          <p:nvPr>
            <p:ph type="ftr" sz="quarter" idx="11"/>
          </p:nvPr>
        </p:nvSpPr>
        <p:spPr>
          <a:ln/>
        </p:spPr>
        <p:txBody>
          <a:bodyPr/>
          <a:lstStyle>
            <a:lvl1pPr>
              <a:defRPr/>
            </a:lvl1pPr>
          </a:lstStyle>
          <a:p>
            <a:endParaRPr lang="fr-FR"/>
          </a:p>
        </p:txBody>
      </p:sp>
      <p:sp>
        <p:nvSpPr>
          <p:cNvPr id="6" name="Rectangle 6"/>
          <p:cNvSpPr>
            <a:spLocks noGrp="1" noChangeArrowheads="1"/>
          </p:cNvSpPr>
          <p:nvPr>
            <p:ph type="sldNum" sz="quarter" idx="12"/>
          </p:nvPr>
        </p:nvSpPr>
        <p:spPr>
          <a:ln/>
        </p:spPr>
        <p:txBody>
          <a:bodyPr/>
          <a:lstStyle>
            <a:lvl1pPr>
              <a:defRPr/>
            </a:lvl1pPr>
          </a:lstStyle>
          <a:p>
            <a:fld id="{26D26D9F-2C03-D045-B55B-795DA95074DE}" type="slidenum">
              <a:rPr lang="fr-FR"/>
              <a:pPr/>
              <a:t>‹#›</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515100" y="609600"/>
            <a:ext cx="1943100" cy="5486400"/>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685800" y="609600"/>
            <a:ext cx="5676900" cy="5486400"/>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Rectangle 4"/>
          <p:cNvSpPr>
            <a:spLocks noGrp="1" noChangeArrowheads="1"/>
          </p:cNvSpPr>
          <p:nvPr>
            <p:ph type="dt" sz="half" idx="10"/>
          </p:nvPr>
        </p:nvSpPr>
        <p:spPr>
          <a:ln/>
        </p:spPr>
        <p:txBody>
          <a:bodyPr/>
          <a:lstStyle>
            <a:lvl1pPr>
              <a:defRPr/>
            </a:lvl1pPr>
          </a:lstStyle>
          <a:p>
            <a:endParaRPr lang="fr-FR"/>
          </a:p>
        </p:txBody>
      </p:sp>
      <p:sp>
        <p:nvSpPr>
          <p:cNvPr id="5" name="Rectangle 5"/>
          <p:cNvSpPr>
            <a:spLocks noGrp="1" noChangeArrowheads="1"/>
          </p:cNvSpPr>
          <p:nvPr>
            <p:ph type="ftr" sz="quarter" idx="11"/>
          </p:nvPr>
        </p:nvSpPr>
        <p:spPr>
          <a:ln/>
        </p:spPr>
        <p:txBody>
          <a:bodyPr/>
          <a:lstStyle>
            <a:lvl1pPr>
              <a:defRPr/>
            </a:lvl1pPr>
          </a:lstStyle>
          <a:p>
            <a:endParaRPr lang="fr-FR"/>
          </a:p>
        </p:txBody>
      </p:sp>
      <p:sp>
        <p:nvSpPr>
          <p:cNvPr id="6" name="Rectangle 6"/>
          <p:cNvSpPr>
            <a:spLocks noGrp="1" noChangeArrowheads="1"/>
          </p:cNvSpPr>
          <p:nvPr>
            <p:ph type="sldNum" sz="quarter" idx="12"/>
          </p:nvPr>
        </p:nvSpPr>
        <p:spPr>
          <a:ln/>
        </p:spPr>
        <p:txBody>
          <a:bodyPr/>
          <a:lstStyle>
            <a:lvl1pPr>
              <a:defRPr/>
            </a:lvl1pPr>
          </a:lstStyle>
          <a:p>
            <a:fld id="{D8CE81DD-BD0D-2546-9F94-C27D4FA6A35C}" type="slidenum">
              <a:rPr lang="fr-FR"/>
              <a:pPr/>
              <a:t>‹#›</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Rectangle 4"/>
          <p:cNvSpPr>
            <a:spLocks noGrp="1" noChangeArrowheads="1"/>
          </p:cNvSpPr>
          <p:nvPr>
            <p:ph type="dt" sz="half" idx="10"/>
          </p:nvPr>
        </p:nvSpPr>
        <p:spPr>
          <a:ln/>
        </p:spPr>
        <p:txBody>
          <a:bodyPr/>
          <a:lstStyle>
            <a:lvl1pPr>
              <a:defRPr/>
            </a:lvl1pPr>
          </a:lstStyle>
          <a:p>
            <a:endParaRPr lang="fr-FR"/>
          </a:p>
        </p:txBody>
      </p:sp>
      <p:sp>
        <p:nvSpPr>
          <p:cNvPr id="5" name="Rectangle 5"/>
          <p:cNvSpPr>
            <a:spLocks noGrp="1" noChangeArrowheads="1"/>
          </p:cNvSpPr>
          <p:nvPr>
            <p:ph type="ftr" sz="quarter" idx="11"/>
          </p:nvPr>
        </p:nvSpPr>
        <p:spPr>
          <a:ln/>
        </p:spPr>
        <p:txBody>
          <a:bodyPr/>
          <a:lstStyle>
            <a:lvl1pPr>
              <a:defRPr/>
            </a:lvl1pPr>
          </a:lstStyle>
          <a:p>
            <a:endParaRPr lang="fr-FR"/>
          </a:p>
        </p:txBody>
      </p:sp>
      <p:sp>
        <p:nvSpPr>
          <p:cNvPr id="6" name="Rectangle 6"/>
          <p:cNvSpPr>
            <a:spLocks noGrp="1" noChangeArrowheads="1"/>
          </p:cNvSpPr>
          <p:nvPr>
            <p:ph type="sldNum" sz="quarter" idx="12"/>
          </p:nvPr>
        </p:nvSpPr>
        <p:spPr>
          <a:ln/>
        </p:spPr>
        <p:txBody>
          <a:bodyPr/>
          <a:lstStyle>
            <a:lvl1pPr>
              <a:defRPr/>
            </a:lvl1pPr>
          </a:lstStyle>
          <a:p>
            <a:fld id="{00A1B022-72DA-3045-8BFD-248EC1C041C4}" type="slidenum">
              <a:rPr lang="fr-FR"/>
              <a:pPr/>
              <a:t>‹#›</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fr-FR" smtClean="0"/>
              <a:t>Cliquez pour modifier les styles du texte du masque</a:t>
            </a:r>
          </a:p>
        </p:txBody>
      </p:sp>
      <p:sp>
        <p:nvSpPr>
          <p:cNvPr id="4" name="Rectangle 4"/>
          <p:cNvSpPr>
            <a:spLocks noGrp="1" noChangeArrowheads="1"/>
          </p:cNvSpPr>
          <p:nvPr>
            <p:ph type="dt" sz="half" idx="10"/>
          </p:nvPr>
        </p:nvSpPr>
        <p:spPr>
          <a:ln/>
        </p:spPr>
        <p:txBody>
          <a:bodyPr/>
          <a:lstStyle>
            <a:lvl1pPr>
              <a:defRPr/>
            </a:lvl1pPr>
          </a:lstStyle>
          <a:p>
            <a:endParaRPr lang="fr-FR"/>
          </a:p>
        </p:txBody>
      </p:sp>
      <p:sp>
        <p:nvSpPr>
          <p:cNvPr id="5" name="Rectangle 5"/>
          <p:cNvSpPr>
            <a:spLocks noGrp="1" noChangeArrowheads="1"/>
          </p:cNvSpPr>
          <p:nvPr>
            <p:ph type="ftr" sz="quarter" idx="11"/>
          </p:nvPr>
        </p:nvSpPr>
        <p:spPr>
          <a:ln/>
        </p:spPr>
        <p:txBody>
          <a:bodyPr/>
          <a:lstStyle>
            <a:lvl1pPr>
              <a:defRPr/>
            </a:lvl1pPr>
          </a:lstStyle>
          <a:p>
            <a:endParaRPr lang="fr-FR"/>
          </a:p>
        </p:txBody>
      </p:sp>
      <p:sp>
        <p:nvSpPr>
          <p:cNvPr id="6" name="Rectangle 6"/>
          <p:cNvSpPr>
            <a:spLocks noGrp="1" noChangeArrowheads="1"/>
          </p:cNvSpPr>
          <p:nvPr>
            <p:ph type="sldNum" sz="quarter" idx="12"/>
          </p:nvPr>
        </p:nvSpPr>
        <p:spPr>
          <a:ln/>
        </p:spPr>
        <p:txBody>
          <a:bodyPr/>
          <a:lstStyle>
            <a:lvl1pPr>
              <a:defRPr/>
            </a:lvl1pPr>
          </a:lstStyle>
          <a:p>
            <a:fld id="{F370B16A-8243-CD4D-A4A5-B9770E240651}" type="slidenum">
              <a:rPr lang="fr-FR"/>
              <a:pPr/>
              <a:t>‹#›</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Rectangle 4"/>
          <p:cNvSpPr>
            <a:spLocks noGrp="1" noChangeArrowheads="1"/>
          </p:cNvSpPr>
          <p:nvPr>
            <p:ph type="dt" sz="half" idx="10"/>
          </p:nvPr>
        </p:nvSpPr>
        <p:spPr>
          <a:ln/>
        </p:spPr>
        <p:txBody>
          <a:bodyPr/>
          <a:lstStyle>
            <a:lvl1pPr>
              <a:defRPr/>
            </a:lvl1pPr>
          </a:lstStyle>
          <a:p>
            <a:endParaRPr lang="fr-FR"/>
          </a:p>
        </p:txBody>
      </p:sp>
      <p:sp>
        <p:nvSpPr>
          <p:cNvPr id="6" name="Rectangle 5"/>
          <p:cNvSpPr>
            <a:spLocks noGrp="1" noChangeArrowheads="1"/>
          </p:cNvSpPr>
          <p:nvPr>
            <p:ph type="ftr" sz="quarter" idx="11"/>
          </p:nvPr>
        </p:nvSpPr>
        <p:spPr>
          <a:ln/>
        </p:spPr>
        <p:txBody>
          <a:bodyPr/>
          <a:lstStyle>
            <a:lvl1pPr>
              <a:defRPr/>
            </a:lvl1pPr>
          </a:lstStyle>
          <a:p>
            <a:endParaRPr lang="fr-FR"/>
          </a:p>
        </p:txBody>
      </p:sp>
      <p:sp>
        <p:nvSpPr>
          <p:cNvPr id="7" name="Rectangle 6"/>
          <p:cNvSpPr>
            <a:spLocks noGrp="1" noChangeArrowheads="1"/>
          </p:cNvSpPr>
          <p:nvPr>
            <p:ph type="sldNum" sz="quarter" idx="12"/>
          </p:nvPr>
        </p:nvSpPr>
        <p:spPr>
          <a:ln/>
        </p:spPr>
        <p:txBody>
          <a:bodyPr/>
          <a:lstStyle>
            <a:lvl1pPr>
              <a:defRPr/>
            </a:lvl1pPr>
          </a:lstStyle>
          <a:p>
            <a:fld id="{69D91E2B-3DB4-F94D-9162-54BCC7F54A6B}" type="slidenum">
              <a:rPr lang="fr-FR"/>
              <a:pPr/>
              <a:t>‹#›</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1143000"/>
          </a:xfrm>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Rectangle 4"/>
          <p:cNvSpPr>
            <a:spLocks noGrp="1" noChangeArrowheads="1"/>
          </p:cNvSpPr>
          <p:nvPr>
            <p:ph type="dt" sz="half" idx="10"/>
          </p:nvPr>
        </p:nvSpPr>
        <p:spPr>
          <a:ln/>
        </p:spPr>
        <p:txBody>
          <a:bodyPr/>
          <a:lstStyle>
            <a:lvl1pPr>
              <a:defRPr/>
            </a:lvl1pPr>
          </a:lstStyle>
          <a:p>
            <a:endParaRPr lang="fr-FR"/>
          </a:p>
        </p:txBody>
      </p:sp>
      <p:sp>
        <p:nvSpPr>
          <p:cNvPr id="8" name="Rectangle 5"/>
          <p:cNvSpPr>
            <a:spLocks noGrp="1" noChangeArrowheads="1"/>
          </p:cNvSpPr>
          <p:nvPr>
            <p:ph type="ftr" sz="quarter" idx="11"/>
          </p:nvPr>
        </p:nvSpPr>
        <p:spPr>
          <a:ln/>
        </p:spPr>
        <p:txBody>
          <a:bodyPr/>
          <a:lstStyle>
            <a:lvl1pPr>
              <a:defRPr/>
            </a:lvl1pPr>
          </a:lstStyle>
          <a:p>
            <a:endParaRPr lang="fr-FR"/>
          </a:p>
        </p:txBody>
      </p:sp>
      <p:sp>
        <p:nvSpPr>
          <p:cNvPr id="9" name="Rectangle 6"/>
          <p:cNvSpPr>
            <a:spLocks noGrp="1" noChangeArrowheads="1"/>
          </p:cNvSpPr>
          <p:nvPr>
            <p:ph type="sldNum" sz="quarter" idx="12"/>
          </p:nvPr>
        </p:nvSpPr>
        <p:spPr>
          <a:ln/>
        </p:spPr>
        <p:txBody>
          <a:bodyPr/>
          <a:lstStyle>
            <a:lvl1pPr>
              <a:defRPr/>
            </a:lvl1pPr>
          </a:lstStyle>
          <a:p>
            <a:fld id="{7F7FD106-5478-814A-9948-A4473F2C43AC}" type="slidenum">
              <a:rPr lang="fr-FR"/>
              <a:pPr/>
              <a:t>‹#›</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Rectangle 4"/>
          <p:cNvSpPr>
            <a:spLocks noGrp="1" noChangeArrowheads="1"/>
          </p:cNvSpPr>
          <p:nvPr>
            <p:ph type="dt" sz="half" idx="10"/>
          </p:nvPr>
        </p:nvSpPr>
        <p:spPr>
          <a:ln/>
        </p:spPr>
        <p:txBody>
          <a:bodyPr/>
          <a:lstStyle>
            <a:lvl1pPr>
              <a:defRPr/>
            </a:lvl1pPr>
          </a:lstStyle>
          <a:p>
            <a:endParaRPr lang="fr-FR"/>
          </a:p>
        </p:txBody>
      </p:sp>
      <p:sp>
        <p:nvSpPr>
          <p:cNvPr id="4" name="Rectangle 5"/>
          <p:cNvSpPr>
            <a:spLocks noGrp="1" noChangeArrowheads="1"/>
          </p:cNvSpPr>
          <p:nvPr>
            <p:ph type="ftr" sz="quarter" idx="11"/>
          </p:nvPr>
        </p:nvSpPr>
        <p:spPr>
          <a:ln/>
        </p:spPr>
        <p:txBody>
          <a:bodyPr/>
          <a:lstStyle>
            <a:lvl1pPr>
              <a:defRPr/>
            </a:lvl1pPr>
          </a:lstStyle>
          <a:p>
            <a:endParaRPr lang="fr-FR"/>
          </a:p>
        </p:txBody>
      </p:sp>
      <p:sp>
        <p:nvSpPr>
          <p:cNvPr id="5" name="Rectangle 6"/>
          <p:cNvSpPr>
            <a:spLocks noGrp="1" noChangeArrowheads="1"/>
          </p:cNvSpPr>
          <p:nvPr>
            <p:ph type="sldNum" sz="quarter" idx="12"/>
          </p:nvPr>
        </p:nvSpPr>
        <p:spPr>
          <a:ln/>
        </p:spPr>
        <p:txBody>
          <a:bodyPr/>
          <a:lstStyle>
            <a:lvl1pPr>
              <a:defRPr/>
            </a:lvl1pPr>
          </a:lstStyle>
          <a:p>
            <a:fld id="{E73B43EF-A18D-8E4B-BAF5-55A772F6C177}" type="slidenum">
              <a:rPr lang="fr-FR"/>
              <a:pPr/>
              <a:t>‹#›</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blank" preserve="1">
  <p:cSld name="Vide">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endParaRPr lang="fr-FR"/>
          </a:p>
        </p:txBody>
      </p:sp>
      <p:sp>
        <p:nvSpPr>
          <p:cNvPr id="3" name="Rectangle 5"/>
          <p:cNvSpPr>
            <a:spLocks noGrp="1" noChangeArrowheads="1"/>
          </p:cNvSpPr>
          <p:nvPr>
            <p:ph type="ftr" sz="quarter" idx="11"/>
          </p:nvPr>
        </p:nvSpPr>
        <p:spPr>
          <a:ln/>
        </p:spPr>
        <p:txBody>
          <a:bodyPr/>
          <a:lstStyle>
            <a:lvl1pPr>
              <a:defRPr/>
            </a:lvl1pPr>
          </a:lstStyle>
          <a:p>
            <a:endParaRPr lang="fr-FR"/>
          </a:p>
        </p:txBody>
      </p:sp>
      <p:sp>
        <p:nvSpPr>
          <p:cNvPr id="4" name="Rectangle 6"/>
          <p:cNvSpPr>
            <a:spLocks noGrp="1" noChangeArrowheads="1"/>
          </p:cNvSpPr>
          <p:nvPr>
            <p:ph type="sldNum" sz="quarter" idx="12"/>
          </p:nvPr>
        </p:nvSpPr>
        <p:spPr>
          <a:ln/>
        </p:spPr>
        <p:txBody>
          <a:bodyPr/>
          <a:lstStyle>
            <a:lvl1pPr>
              <a:defRPr/>
            </a:lvl1pPr>
          </a:lstStyle>
          <a:p>
            <a:fld id="{D38E77A3-F6BF-5643-8C54-0803BFB952F6}" type="slidenum">
              <a:rPr lang="fr-FR"/>
              <a:pPr/>
              <a:t>‹#›</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Rectangle 4"/>
          <p:cNvSpPr>
            <a:spLocks noGrp="1" noChangeArrowheads="1"/>
          </p:cNvSpPr>
          <p:nvPr>
            <p:ph type="dt" sz="half" idx="10"/>
          </p:nvPr>
        </p:nvSpPr>
        <p:spPr>
          <a:ln/>
        </p:spPr>
        <p:txBody>
          <a:bodyPr/>
          <a:lstStyle>
            <a:lvl1pPr>
              <a:defRPr/>
            </a:lvl1pPr>
          </a:lstStyle>
          <a:p>
            <a:endParaRPr lang="fr-FR"/>
          </a:p>
        </p:txBody>
      </p:sp>
      <p:sp>
        <p:nvSpPr>
          <p:cNvPr id="6" name="Rectangle 5"/>
          <p:cNvSpPr>
            <a:spLocks noGrp="1" noChangeArrowheads="1"/>
          </p:cNvSpPr>
          <p:nvPr>
            <p:ph type="ftr" sz="quarter" idx="11"/>
          </p:nvPr>
        </p:nvSpPr>
        <p:spPr>
          <a:ln/>
        </p:spPr>
        <p:txBody>
          <a:bodyPr/>
          <a:lstStyle>
            <a:lvl1pPr>
              <a:defRPr/>
            </a:lvl1pPr>
          </a:lstStyle>
          <a:p>
            <a:endParaRPr lang="fr-FR"/>
          </a:p>
        </p:txBody>
      </p:sp>
      <p:sp>
        <p:nvSpPr>
          <p:cNvPr id="7" name="Rectangle 6"/>
          <p:cNvSpPr>
            <a:spLocks noGrp="1" noChangeArrowheads="1"/>
          </p:cNvSpPr>
          <p:nvPr>
            <p:ph type="sldNum" sz="quarter" idx="12"/>
          </p:nvPr>
        </p:nvSpPr>
        <p:spPr>
          <a:ln/>
        </p:spPr>
        <p:txBody>
          <a:bodyPr/>
          <a:lstStyle>
            <a:lvl1pPr>
              <a:defRPr/>
            </a:lvl1pPr>
          </a:lstStyle>
          <a:p>
            <a:fld id="{58F0CDB4-3CE0-FC45-96A1-6A07AFD2E8FA}" type="slidenum">
              <a:rPr lang="fr-FR"/>
              <a:pPr/>
              <a:t>‹#›</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fr-FR" noProof="0" smtClean="0"/>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Rectangle 4"/>
          <p:cNvSpPr>
            <a:spLocks noGrp="1" noChangeArrowheads="1"/>
          </p:cNvSpPr>
          <p:nvPr>
            <p:ph type="dt" sz="half" idx="10"/>
          </p:nvPr>
        </p:nvSpPr>
        <p:spPr>
          <a:ln/>
        </p:spPr>
        <p:txBody>
          <a:bodyPr/>
          <a:lstStyle>
            <a:lvl1pPr>
              <a:defRPr/>
            </a:lvl1pPr>
          </a:lstStyle>
          <a:p>
            <a:endParaRPr lang="fr-FR"/>
          </a:p>
        </p:txBody>
      </p:sp>
      <p:sp>
        <p:nvSpPr>
          <p:cNvPr id="6" name="Rectangle 5"/>
          <p:cNvSpPr>
            <a:spLocks noGrp="1" noChangeArrowheads="1"/>
          </p:cNvSpPr>
          <p:nvPr>
            <p:ph type="ftr" sz="quarter" idx="11"/>
          </p:nvPr>
        </p:nvSpPr>
        <p:spPr>
          <a:ln/>
        </p:spPr>
        <p:txBody>
          <a:bodyPr/>
          <a:lstStyle>
            <a:lvl1pPr>
              <a:defRPr/>
            </a:lvl1pPr>
          </a:lstStyle>
          <a:p>
            <a:endParaRPr lang="fr-FR"/>
          </a:p>
        </p:txBody>
      </p:sp>
      <p:sp>
        <p:nvSpPr>
          <p:cNvPr id="7" name="Rectangle 6"/>
          <p:cNvSpPr>
            <a:spLocks noGrp="1" noChangeArrowheads="1"/>
          </p:cNvSpPr>
          <p:nvPr>
            <p:ph type="sldNum" sz="quarter" idx="12"/>
          </p:nvPr>
        </p:nvSpPr>
        <p:spPr>
          <a:ln/>
        </p:spPr>
        <p:txBody>
          <a:bodyPr/>
          <a:lstStyle>
            <a:lvl1pPr>
              <a:defRPr/>
            </a:lvl1pPr>
          </a:lstStyle>
          <a:p>
            <a:fld id="{D1B52542-E44A-EF44-BCFC-6D5422BC6114}" type="slidenum">
              <a:rPr lang="fr-FR"/>
              <a:pPr/>
              <a:t>‹#›</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609600"/>
            <a:ext cx="77724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fr-FR"/>
              <a:t>Cliquez pour modifier le style du titre du masque</a:t>
            </a:r>
          </a:p>
        </p:txBody>
      </p:sp>
      <p:sp>
        <p:nvSpPr>
          <p:cNvPr id="1027" name="Rectangle 3"/>
          <p:cNvSpPr>
            <a:spLocks noGrp="1" noChangeArrowheads="1"/>
          </p:cNvSpPr>
          <p:nvPr>
            <p:ph type="body" idx="1"/>
          </p:nvPr>
        </p:nvSpPr>
        <p:spPr bwMode="auto">
          <a:xfrm>
            <a:off x="685800" y="1981200"/>
            <a:ext cx="7772400"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1028" name="Rectangle 4"/>
          <p:cNvSpPr>
            <a:spLocks noGrp="1" noChangeArrowheads="1"/>
          </p:cNvSpPr>
          <p:nvPr>
            <p:ph type="dt" sz="half" idx="2"/>
          </p:nvPr>
        </p:nvSpPr>
        <p:spPr bwMode="auto">
          <a:xfrm>
            <a:off x="6858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endParaRPr lang="fr-FR"/>
          </a:p>
        </p:txBody>
      </p:sp>
      <p:sp>
        <p:nvSpPr>
          <p:cNvPr id="1029" name="Rectangle 5"/>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endParaRPr lang="fr-FR"/>
          </a:p>
        </p:txBody>
      </p:sp>
      <p:sp>
        <p:nvSpPr>
          <p:cNvPr id="1030" name="Rectangle 6"/>
          <p:cNvSpPr>
            <a:spLocks noGrp="1" noChangeArrowheads="1"/>
          </p:cNvSpPr>
          <p:nvPr>
            <p:ph type="sldNum" sz="quarter" idx="4"/>
          </p:nvPr>
        </p:nvSpPr>
        <p:spPr bwMode="auto">
          <a:xfrm>
            <a:off x="65532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fld id="{977DB9E8-E752-0D47-9329-B490FCFC6DEF}" type="slidenum">
              <a:rPr lang="fr-FR"/>
              <a:pPr/>
              <a:t>‹#›</a:t>
            </a:fld>
            <a:endParaRPr lang="fr-FR"/>
          </a:p>
        </p:txBody>
      </p:sp>
    </p:spTree>
  </p:cSld>
  <p:clrMap bg1="lt1" tx1="dk1" bg2="lt2" tx2="dk2" accent1="accent1" accent2="accent2" accent3="accent3" accent4="accent4" accent5="accent5" accent6="accent6" hlink="hlink" folHlink="folHlink"/>
  <p:sldLayoutIdLst>
    <p:sldLayoutId r:id="rId1"/>
    <p:sldLayoutId r:id="rId2"/>
    <p:sldLayoutId r:id="rId3"/>
    <p:sldLayoutId r:id="rId4"/>
    <p:sldLayoutId r:id="rId5"/>
    <p:sldLayoutId r:id="rId6"/>
    <p:sldLayoutId r:id="rId7"/>
    <p:sldLayoutId r:id="rId8"/>
    <p:sldLayoutId r:id="rId9"/>
    <p:sldLayoutId r:id="rId10"/>
    <p:sldLayoutId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Times New Roman" pitchFamily="18" charset="0"/>
        </a:defRPr>
      </a:lvl2pPr>
      <a:lvl3pPr algn="ctr" rtl="0" eaLnBrk="0" fontAlgn="base" hangingPunct="0">
        <a:spcBef>
          <a:spcPct val="0"/>
        </a:spcBef>
        <a:spcAft>
          <a:spcPct val="0"/>
        </a:spcAft>
        <a:defRPr sz="4400">
          <a:solidFill>
            <a:schemeClr val="tx2"/>
          </a:solidFill>
          <a:latin typeface="Times New Roman" pitchFamily="18" charset="0"/>
        </a:defRPr>
      </a:lvl3pPr>
      <a:lvl4pPr algn="ctr" rtl="0" eaLnBrk="0" fontAlgn="base" hangingPunct="0">
        <a:spcBef>
          <a:spcPct val="0"/>
        </a:spcBef>
        <a:spcAft>
          <a:spcPct val="0"/>
        </a:spcAft>
        <a:defRPr sz="4400">
          <a:solidFill>
            <a:schemeClr val="tx2"/>
          </a:solidFill>
          <a:latin typeface="Times New Roman" pitchFamily="18" charset="0"/>
        </a:defRPr>
      </a:lvl4pPr>
      <a:lvl5pPr algn="ctr" rtl="0" eaLnBrk="0" fontAlgn="base" hangingPunct="0">
        <a:spcBef>
          <a:spcPct val="0"/>
        </a:spcBef>
        <a:spcAft>
          <a:spcPct val="0"/>
        </a:spcAft>
        <a:defRPr sz="4400">
          <a:solidFill>
            <a:schemeClr val="tx2"/>
          </a:solidFill>
          <a:latin typeface="Times New Roman" pitchFamily="18" charset="0"/>
        </a:defRPr>
      </a:lvl5pPr>
      <a:lvl6pPr marL="457200" algn="ctr" rtl="0" fontAlgn="base">
        <a:spcBef>
          <a:spcPct val="0"/>
        </a:spcBef>
        <a:spcAft>
          <a:spcPct val="0"/>
        </a:spcAft>
        <a:defRPr sz="4400">
          <a:solidFill>
            <a:schemeClr val="tx2"/>
          </a:solidFill>
          <a:latin typeface="Times New Roman" pitchFamily="18" charset="0"/>
        </a:defRPr>
      </a:lvl6pPr>
      <a:lvl7pPr marL="914400" algn="ctr" rtl="0" fontAlgn="base">
        <a:spcBef>
          <a:spcPct val="0"/>
        </a:spcBef>
        <a:spcAft>
          <a:spcPct val="0"/>
        </a:spcAft>
        <a:defRPr sz="4400">
          <a:solidFill>
            <a:schemeClr val="tx2"/>
          </a:solidFill>
          <a:latin typeface="Times New Roman" pitchFamily="18" charset="0"/>
        </a:defRPr>
      </a:lvl7pPr>
      <a:lvl8pPr marL="1371600" algn="ctr" rtl="0" fontAlgn="base">
        <a:spcBef>
          <a:spcPct val="0"/>
        </a:spcBef>
        <a:spcAft>
          <a:spcPct val="0"/>
        </a:spcAft>
        <a:defRPr sz="4400">
          <a:solidFill>
            <a:schemeClr val="tx2"/>
          </a:solidFill>
          <a:latin typeface="Times New Roman" pitchFamily="18" charset="0"/>
        </a:defRPr>
      </a:lvl8pPr>
      <a:lvl9pPr marL="1828800" algn="ctr" rtl="0" fontAlgn="base">
        <a:spcBef>
          <a:spcPct val="0"/>
        </a:spcBef>
        <a:spcAft>
          <a:spcPct val="0"/>
        </a:spcAft>
        <a:defRPr sz="4400">
          <a:solidFill>
            <a:schemeClr val="tx2"/>
          </a:solidFill>
          <a:latin typeface="Times New Roman" pitchFamily="18"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ea typeface="ＭＳ Ｐゴシック" charset="-128"/>
        </a:defRPr>
      </a:lvl2pPr>
      <a:lvl3pPr marL="1143000" indent="-228600" algn="l" rtl="0" eaLnBrk="0" fontAlgn="base" hangingPunct="0">
        <a:spcBef>
          <a:spcPct val="20000"/>
        </a:spcBef>
        <a:spcAft>
          <a:spcPct val="0"/>
        </a:spcAft>
        <a:buChar char="•"/>
        <a:defRPr sz="2400">
          <a:solidFill>
            <a:schemeClr val="tx1"/>
          </a:solidFill>
          <a:latin typeface="+mn-lt"/>
          <a:ea typeface="ＭＳ Ｐゴシック" charset="-128"/>
        </a:defRPr>
      </a:lvl3pPr>
      <a:lvl4pPr marL="1600200" indent="-228600" algn="l" rtl="0" eaLnBrk="0" fontAlgn="base" hangingPunct="0">
        <a:spcBef>
          <a:spcPct val="20000"/>
        </a:spcBef>
        <a:spcAft>
          <a:spcPct val="0"/>
        </a:spcAft>
        <a:buChar char="–"/>
        <a:defRPr sz="2000">
          <a:solidFill>
            <a:schemeClr val="tx1"/>
          </a:solidFill>
          <a:latin typeface="+mn-lt"/>
          <a:ea typeface="ＭＳ Ｐゴシック" charset="-128"/>
        </a:defRPr>
      </a:lvl4pPr>
      <a:lvl5pPr marL="2057400" indent="-228600" algn="l" rtl="0" eaLnBrk="0" fontAlgn="base" hangingPunct="0">
        <a:spcBef>
          <a:spcPct val="20000"/>
        </a:spcBef>
        <a:spcAft>
          <a:spcPct val="0"/>
        </a:spcAft>
        <a:buChar char="»"/>
        <a:defRPr sz="2000">
          <a:solidFill>
            <a:schemeClr val="tx1"/>
          </a:solidFill>
          <a:latin typeface="+mn-lt"/>
          <a:ea typeface="ＭＳ Ｐゴシック" charset="-128"/>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a:xfrm>
            <a:off x="762000" y="533400"/>
            <a:ext cx="7467600" cy="914400"/>
          </a:xfrm>
        </p:spPr>
        <p:txBody>
          <a:bodyPr/>
          <a:lstStyle/>
          <a:p>
            <a:pPr eaLnBrk="1" hangingPunct="1"/>
            <a:r>
              <a:rPr lang="fr-FR" sz="4000"/>
              <a:t>C++ : classes</a:t>
            </a:r>
            <a:endParaRPr lang="fr-FR"/>
          </a:p>
        </p:txBody>
      </p:sp>
      <p:sp>
        <p:nvSpPr>
          <p:cNvPr id="2051" name="Rectangle 3"/>
          <p:cNvSpPr>
            <a:spLocks noGrp="1" noChangeArrowheads="1"/>
          </p:cNvSpPr>
          <p:nvPr>
            <p:ph type="body" idx="1"/>
          </p:nvPr>
        </p:nvSpPr>
        <p:spPr>
          <a:xfrm>
            <a:off x="1828800" y="2133600"/>
            <a:ext cx="5029200" cy="1438275"/>
          </a:xfrm>
        </p:spPr>
        <p:txBody>
          <a:bodyPr/>
          <a:lstStyle/>
          <a:p>
            <a:pPr eaLnBrk="1" hangingPunct="1"/>
            <a:r>
              <a:rPr lang="fr-FR" sz="1800">
                <a:solidFill>
                  <a:srgbClr val="800000"/>
                </a:solidFill>
              </a:rPr>
              <a:t>Introduction aux Langages Orientés Objets </a:t>
            </a:r>
          </a:p>
          <a:p>
            <a:pPr lvl="1" eaLnBrk="1" hangingPunct="1"/>
            <a:r>
              <a:rPr lang="fr-FR" sz="1600">
                <a:solidFill>
                  <a:srgbClr val="800000"/>
                </a:solidFill>
              </a:rPr>
              <a:t>Qu’est-ce qu’un objet ?</a:t>
            </a:r>
          </a:p>
          <a:p>
            <a:pPr lvl="1" eaLnBrk="1" hangingPunct="1"/>
            <a:r>
              <a:rPr lang="fr-FR" sz="1600">
                <a:solidFill>
                  <a:srgbClr val="800000"/>
                </a:solidFill>
              </a:rPr>
              <a:t>Propriétés d'un objet</a:t>
            </a:r>
          </a:p>
          <a:p>
            <a:pPr lvl="1" eaLnBrk="1" hangingPunct="1"/>
            <a:r>
              <a:rPr lang="fr-FR" sz="1600">
                <a:solidFill>
                  <a:srgbClr val="800000"/>
                </a:solidFill>
              </a:rPr>
              <a:t>Notion d’héritage et de polymorphisme</a:t>
            </a:r>
          </a:p>
        </p:txBody>
      </p:sp>
      <p:sp>
        <p:nvSpPr>
          <p:cNvPr id="2052" name="Rectangle 4"/>
          <p:cNvSpPr>
            <a:spLocks noChangeArrowheads="1"/>
          </p:cNvSpPr>
          <p:nvPr/>
        </p:nvSpPr>
        <p:spPr bwMode="auto">
          <a:xfrm>
            <a:off x="1857375" y="4000500"/>
            <a:ext cx="4048125" cy="1905000"/>
          </a:xfrm>
          <a:prstGeom prst="rect">
            <a:avLst/>
          </a:prstGeom>
          <a:noFill/>
          <a:ln w="9525">
            <a:noFill/>
            <a:miter lim="800000"/>
            <a:headEnd/>
            <a:tailEnd/>
          </a:ln>
        </p:spPr>
        <p:txBody>
          <a:bodyPr>
            <a:prstTxWarp prst="textNoShape">
              <a:avLst/>
            </a:prstTxWarp>
          </a:bodyPr>
          <a:lstStyle/>
          <a:p>
            <a:pPr marL="342900" indent="-342900">
              <a:spcBef>
                <a:spcPct val="20000"/>
              </a:spcBef>
              <a:buFontTx/>
              <a:buChar char="•"/>
            </a:pPr>
            <a:r>
              <a:rPr lang="fr-FR">
                <a:solidFill>
                  <a:srgbClr val="800000"/>
                </a:solidFill>
              </a:rPr>
              <a:t>Les classes en C++</a:t>
            </a:r>
          </a:p>
          <a:p>
            <a:pPr marL="742950" lvl="1" indent="-285750">
              <a:spcBef>
                <a:spcPct val="20000"/>
              </a:spcBef>
              <a:buFontTx/>
              <a:buChar char="–"/>
            </a:pPr>
            <a:r>
              <a:rPr lang="fr-FR" sz="1600">
                <a:solidFill>
                  <a:srgbClr val="800000"/>
                </a:solidFill>
              </a:rPr>
              <a:t>Interface de classe</a:t>
            </a:r>
          </a:p>
          <a:p>
            <a:pPr marL="742950" lvl="1" indent="-285750">
              <a:spcBef>
                <a:spcPct val="20000"/>
              </a:spcBef>
              <a:buFontTx/>
              <a:buChar char="–"/>
            </a:pPr>
            <a:r>
              <a:rPr lang="fr-FR" sz="1600">
                <a:solidFill>
                  <a:srgbClr val="800000"/>
                </a:solidFill>
              </a:rPr>
              <a:t>Implantation</a:t>
            </a:r>
          </a:p>
          <a:p>
            <a:pPr marL="742950" lvl="1" indent="-285750">
              <a:spcBef>
                <a:spcPct val="20000"/>
              </a:spcBef>
              <a:buFontTx/>
              <a:buChar char="–"/>
            </a:pPr>
            <a:r>
              <a:rPr lang="fr-FR" sz="1600">
                <a:solidFill>
                  <a:srgbClr val="800000"/>
                </a:solidFill>
              </a:rPr>
              <a:t>Constructeur / destructeur</a:t>
            </a:r>
          </a:p>
          <a:p>
            <a:pPr marL="742950" lvl="1" indent="-285750">
              <a:spcBef>
                <a:spcPct val="20000"/>
              </a:spcBef>
              <a:buFontTx/>
              <a:buChar char="–"/>
            </a:pPr>
            <a:r>
              <a:rPr lang="fr-FR" sz="1600">
                <a:solidFill>
                  <a:srgbClr val="800000"/>
                </a:solidFill>
              </a:rPr>
              <a:t>Héritage / polymorphisme</a:t>
            </a:r>
          </a:p>
          <a:p>
            <a:pPr marL="742950" lvl="1" indent="-285750">
              <a:spcBef>
                <a:spcPct val="20000"/>
              </a:spcBef>
            </a:pPr>
            <a:endParaRPr lang="fr-FR" sz="1600">
              <a:solidFill>
                <a:srgbClr val="800000"/>
              </a:solidFill>
            </a:endParaRPr>
          </a:p>
          <a:p>
            <a:pPr marL="742950" lvl="1" indent="-285750">
              <a:spcBef>
                <a:spcPct val="20000"/>
              </a:spcBef>
              <a:buFontTx/>
              <a:buChar char="–"/>
            </a:pPr>
            <a:endParaRPr lang="fr-FR" sz="1600">
              <a:solidFill>
                <a:srgbClr val="800000"/>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1266" name="Rectangle 2"/>
          <p:cNvSpPr>
            <a:spLocks noGrp="1" noChangeArrowheads="1"/>
          </p:cNvSpPr>
          <p:nvPr>
            <p:ph type="body" sz="half" idx="1"/>
          </p:nvPr>
        </p:nvSpPr>
        <p:spPr>
          <a:xfrm>
            <a:off x="214313" y="1500188"/>
            <a:ext cx="2667000" cy="2362200"/>
          </a:xfrm>
          <a:ln>
            <a:solidFill>
              <a:srgbClr val="000099"/>
            </a:solidFill>
          </a:ln>
        </p:spPr>
        <p:txBody>
          <a:bodyPr/>
          <a:lstStyle/>
          <a:p>
            <a:pPr marL="177800" indent="-177800" eaLnBrk="1" hangingPunct="1">
              <a:lnSpc>
                <a:spcPct val="90000"/>
              </a:lnSpc>
              <a:buFontTx/>
              <a:buNone/>
            </a:pPr>
            <a:r>
              <a:rPr lang="fr-FR" sz="1200" b="1" i="1">
                <a:solidFill>
                  <a:srgbClr val="000099"/>
                </a:solidFill>
              </a:rPr>
              <a:t>Interface de la classe Ellipse</a:t>
            </a:r>
          </a:p>
          <a:p>
            <a:pPr marL="177800" indent="-177800" eaLnBrk="1" hangingPunct="1">
              <a:lnSpc>
                <a:spcPct val="90000"/>
              </a:lnSpc>
              <a:buFontTx/>
              <a:buNone/>
            </a:pPr>
            <a:r>
              <a:rPr lang="fr-FR" sz="1200">
                <a:solidFill>
                  <a:srgbClr val="004000"/>
                </a:solidFill>
              </a:rPr>
              <a:t>class Ellipse</a:t>
            </a:r>
          </a:p>
          <a:p>
            <a:pPr marL="177800" indent="-177800" eaLnBrk="1" hangingPunct="1">
              <a:lnSpc>
                <a:spcPct val="90000"/>
              </a:lnSpc>
              <a:buFontTx/>
              <a:buNone/>
            </a:pPr>
            <a:r>
              <a:rPr lang="fr-FR" sz="1200">
                <a:solidFill>
                  <a:srgbClr val="004000"/>
                </a:solidFill>
              </a:rPr>
              <a:t>{</a:t>
            </a:r>
          </a:p>
          <a:p>
            <a:pPr marL="177800" indent="-177800" eaLnBrk="1" hangingPunct="1">
              <a:lnSpc>
                <a:spcPct val="90000"/>
              </a:lnSpc>
              <a:buFontTx/>
              <a:buNone/>
            </a:pPr>
            <a:r>
              <a:rPr lang="fr-FR" sz="1200">
                <a:solidFill>
                  <a:srgbClr val="004000"/>
                </a:solidFill>
              </a:rPr>
              <a:t> protected :</a:t>
            </a:r>
          </a:p>
          <a:p>
            <a:pPr marL="177800" indent="-177800" eaLnBrk="1" hangingPunct="1">
              <a:lnSpc>
                <a:spcPct val="90000"/>
              </a:lnSpc>
              <a:buFontTx/>
              <a:buNone/>
            </a:pPr>
            <a:r>
              <a:rPr lang="fr-FR" sz="1200">
                <a:solidFill>
                  <a:srgbClr val="004000"/>
                </a:solidFill>
              </a:rPr>
              <a:t>	float m_cX, m_cY;</a:t>
            </a:r>
          </a:p>
          <a:p>
            <a:pPr marL="177800" indent="-177800" eaLnBrk="1" hangingPunct="1">
              <a:lnSpc>
                <a:spcPct val="90000"/>
              </a:lnSpc>
              <a:buFontTx/>
              <a:buNone/>
            </a:pPr>
            <a:r>
              <a:rPr lang="fr-FR" sz="1200">
                <a:solidFill>
                  <a:srgbClr val="004000"/>
                </a:solidFill>
              </a:rPr>
              <a:t>	float m_r;</a:t>
            </a:r>
          </a:p>
          <a:p>
            <a:pPr marL="177800" indent="-177800" eaLnBrk="1" hangingPunct="1">
              <a:lnSpc>
                <a:spcPct val="90000"/>
              </a:lnSpc>
              <a:buFontTx/>
              <a:buNone/>
            </a:pPr>
            <a:r>
              <a:rPr lang="fr-FR" sz="1200">
                <a:solidFill>
                  <a:srgbClr val="004000"/>
                </a:solidFill>
              </a:rPr>
              <a:t> public :</a:t>
            </a:r>
          </a:p>
          <a:p>
            <a:pPr marL="177800" indent="-177800" eaLnBrk="1" hangingPunct="1">
              <a:lnSpc>
                <a:spcPct val="90000"/>
              </a:lnSpc>
              <a:buFontTx/>
              <a:buNone/>
            </a:pPr>
            <a:r>
              <a:rPr lang="fr-FR" sz="1200">
                <a:solidFill>
                  <a:srgbClr val="004000"/>
                </a:solidFill>
              </a:rPr>
              <a:t>	void deplace(float dx, float dy);</a:t>
            </a:r>
          </a:p>
          <a:p>
            <a:pPr marL="177800" indent="-177800" eaLnBrk="1" hangingPunct="1">
              <a:lnSpc>
                <a:spcPct val="90000"/>
              </a:lnSpc>
              <a:buFontTx/>
              <a:buNone/>
            </a:pPr>
            <a:r>
              <a:rPr lang="fr-FR" sz="1200">
                <a:solidFill>
                  <a:srgbClr val="004000"/>
                </a:solidFill>
              </a:rPr>
              <a:t>	void zoom(float z);</a:t>
            </a:r>
          </a:p>
          <a:p>
            <a:pPr marL="177800" indent="-177800" eaLnBrk="1" hangingPunct="1">
              <a:lnSpc>
                <a:spcPct val="90000"/>
              </a:lnSpc>
              <a:buFontTx/>
              <a:buNone/>
            </a:pPr>
            <a:r>
              <a:rPr lang="fr-FR" sz="1200">
                <a:solidFill>
                  <a:srgbClr val="004000"/>
                </a:solidFill>
              </a:rPr>
              <a:t>	float surface();</a:t>
            </a:r>
          </a:p>
          <a:p>
            <a:pPr marL="177800" indent="-177800" eaLnBrk="1" hangingPunct="1">
              <a:lnSpc>
                <a:spcPct val="90000"/>
              </a:lnSpc>
              <a:buFontTx/>
              <a:buNone/>
            </a:pPr>
            <a:r>
              <a:rPr lang="fr-FR" sz="1200">
                <a:solidFill>
                  <a:srgbClr val="004000"/>
                </a:solidFill>
              </a:rPr>
              <a:t>};</a:t>
            </a:r>
          </a:p>
        </p:txBody>
      </p:sp>
      <p:sp>
        <p:nvSpPr>
          <p:cNvPr id="11267" name="Rectangle 3"/>
          <p:cNvSpPr>
            <a:spLocks noGrp="1" noChangeArrowheads="1"/>
          </p:cNvSpPr>
          <p:nvPr>
            <p:ph type="title"/>
          </p:nvPr>
        </p:nvSpPr>
        <p:spPr>
          <a:xfrm>
            <a:off x="762000" y="381000"/>
            <a:ext cx="7772400" cy="1143000"/>
          </a:xfrm>
          <a:noFill/>
        </p:spPr>
        <p:txBody>
          <a:bodyPr/>
          <a:lstStyle/>
          <a:p>
            <a:pPr eaLnBrk="1" hangingPunct="1"/>
            <a:r>
              <a:rPr lang="fr-FR" sz="2800"/>
              <a:t>Classe : instanciation</a:t>
            </a:r>
          </a:p>
        </p:txBody>
      </p:sp>
      <p:sp>
        <p:nvSpPr>
          <p:cNvPr id="11268" name="Rectangle 4"/>
          <p:cNvSpPr>
            <a:spLocks noChangeArrowheads="1"/>
          </p:cNvSpPr>
          <p:nvPr/>
        </p:nvSpPr>
        <p:spPr bwMode="auto">
          <a:xfrm>
            <a:off x="214313" y="3857625"/>
            <a:ext cx="2667000" cy="2786063"/>
          </a:xfrm>
          <a:prstGeom prst="rect">
            <a:avLst/>
          </a:prstGeom>
          <a:noFill/>
          <a:ln w="9525">
            <a:solidFill>
              <a:srgbClr val="000099"/>
            </a:solidFill>
            <a:miter lim="800000"/>
            <a:headEnd/>
            <a:tailEnd/>
          </a:ln>
        </p:spPr>
        <p:txBody>
          <a:bodyPr>
            <a:prstTxWarp prst="textNoShape">
              <a:avLst/>
            </a:prstTxWarp>
          </a:bodyPr>
          <a:lstStyle/>
          <a:p>
            <a:pPr marL="177800" indent="-177800">
              <a:lnSpc>
                <a:spcPct val="90000"/>
              </a:lnSpc>
              <a:spcBef>
                <a:spcPct val="20000"/>
              </a:spcBef>
            </a:pPr>
            <a:r>
              <a:rPr lang="fr-FR" sz="1200" b="1" i="1">
                <a:solidFill>
                  <a:srgbClr val="000099"/>
                </a:solidFill>
              </a:rPr>
              <a:t>Implantation de la classe Ellipse</a:t>
            </a:r>
          </a:p>
          <a:p>
            <a:pPr marL="177800" indent="-177800" eaLnBrk="0" hangingPunct="0"/>
            <a:r>
              <a:rPr lang="fr-FR" sz="1200">
                <a:solidFill>
                  <a:srgbClr val="004000"/>
                </a:solidFill>
              </a:rPr>
              <a:t>void Ellipse::deplace(float dx, float dy)</a:t>
            </a:r>
          </a:p>
          <a:p>
            <a:pPr marL="177800" indent="-177800" eaLnBrk="0" hangingPunct="0"/>
            <a:r>
              <a:rPr lang="fr-FR" sz="1200">
                <a:solidFill>
                  <a:srgbClr val="004000"/>
                </a:solidFill>
              </a:rPr>
              <a:t>{</a:t>
            </a:r>
          </a:p>
          <a:p>
            <a:pPr marL="177800" indent="-177800" eaLnBrk="0" hangingPunct="0"/>
            <a:r>
              <a:rPr lang="fr-FR" sz="1200">
                <a:solidFill>
                  <a:srgbClr val="004000"/>
                </a:solidFill>
              </a:rPr>
              <a:t>	m_cX += dx;</a:t>
            </a:r>
          </a:p>
          <a:p>
            <a:pPr marL="177800" indent="-177800"/>
            <a:r>
              <a:rPr lang="fr-FR" sz="1200">
                <a:solidFill>
                  <a:srgbClr val="004000"/>
                </a:solidFill>
              </a:rPr>
              <a:t>	m_cY += dy;</a:t>
            </a:r>
          </a:p>
          <a:p>
            <a:pPr marL="177800" indent="-177800"/>
            <a:r>
              <a:rPr lang="fr-FR" sz="1200">
                <a:solidFill>
                  <a:srgbClr val="004000"/>
                </a:solidFill>
              </a:rPr>
              <a:t>}</a:t>
            </a:r>
          </a:p>
          <a:p>
            <a:pPr marL="177800" indent="-177800"/>
            <a:r>
              <a:rPr lang="fr-FR" sz="1200">
                <a:solidFill>
                  <a:srgbClr val="004000"/>
                </a:solidFill>
              </a:rPr>
              <a:t>void Ellipse::zoom(float z)</a:t>
            </a:r>
          </a:p>
          <a:p>
            <a:pPr marL="177800" indent="-177800"/>
            <a:r>
              <a:rPr lang="fr-FR" sz="1200">
                <a:solidFill>
                  <a:srgbClr val="004000"/>
                </a:solidFill>
              </a:rPr>
              <a:t>{</a:t>
            </a:r>
          </a:p>
          <a:p>
            <a:pPr marL="177800" indent="-177800"/>
            <a:r>
              <a:rPr lang="fr-FR" sz="1200">
                <a:solidFill>
                  <a:srgbClr val="004000"/>
                </a:solidFill>
              </a:rPr>
              <a:t>	m_a *= z;</a:t>
            </a:r>
          </a:p>
          <a:p>
            <a:pPr marL="177800" indent="-177800"/>
            <a:r>
              <a:rPr lang="fr-FR" sz="1200">
                <a:solidFill>
                  <a:srgbClr val="004000"/>
                </a:solidFill>
              </a:rPr>
              <a:t>	m_b *= z;</a:t>
            </a:r>
          </a:p>
          <a:p>
            <a:pPr marL="177800" indent="-177800"/>
            <a:r>
              <a:rPr lang="fr-FR" sz="1200">
                <a:solidFill>
                  <a:srgbClr val="004000"/>
                </a:solidFill>
              </a:rPr>
              <a:t>}</a:t>
            </a:r>
          </a:p>
          <a:p>
            <a:pPr marL="177800" indent="-177800"/>
            <a:r>
              <a:rPr lang="fr-FR" sz="1200">
                <a:solidFill>
                  <a:srgbClr val="004000"/>
                </a:solidFill>
              </a:rPr>
              <a:t>float Ellipse::surface()</a:t>
            </a:r>
          </a:p>
          <a:p>
            <a:pPr marL="177800" indent="-177800"/>
            <a:r>
              <a:rPr lang="fr-FR" sz="1200">
                <a:solidFill>
                  <a:srgbClr val="004000"/>
                </a:solidFill>
              </a:rPr>
              <a:t>{</a:t>
            </a:r>
          </a:p>
          <a:p>
            <a:pPr marL="177800" indent="-177800"/>
            <a:r>
              <a:rPr lang="fr-FR" sz="1200">
                <a:solidFill>
                  <a:srgbClr val="004000"/>
                </a:solidFill>
              </a:rPr>
              <a:t>	return 3.14 * m_a * m_b / 4.;</a:t>
            </a:r>
          </a:p>
          <a:p>
            <a:pPr marL="177800" indent="-177800"/>
            <a:r>
              <a:rPr lang="fr-FR" sz="1200">
                <a:solidFill>
                  <a:srgbClr val="004000"/>
                </a:solidFill>
              </a:rPr>
              <a:t>}</a:t>
            </a:r>
          </a:p>
        </p:txBody>
      </p:sp>
      <p:sp>
        <p:nvSpPr>
          <p:cNvPr id="11269" name="Rectangle 5"/>
          <p:cNvSpPr>
            <a:spLocks noChangeArrowheads="1"/>
          </p:cNvSpPr>
          <p:nvPr/>
        </p:nvSpPr>
        <p:spPr bwMode="auto">
          <a:xfrm>
            <a:off x="4143375" y="3286125"/>
            <a:ext cx="3762375" cy="2462213"/>
          </a:xfrm>
          <a:prstGeom prst="rect">
            <a:avLst/>
          </a:prstGeom>
          <a:noFill/>
          <a:ln w="9525">
            <a:noFill/>
            <a:miter lim="800000"/>
            <a:headEnd/>
            <a:tailEnd/>
          </a:ln>
        </p:spPr>
        <p:txBody>
          <a:bodyPr>
            <a:prstTxWarp prst="textNoShape">
              <a:avLst/>
            </a:prstTxWarp>
            <a:spAutoFit/>
          </a:bodyPr>
          <a:lstStyle/>
          <a:p>
            <a:pPr marL="266700" indent="-266700"/>
            <a:r>
              <a:rPr lang="fr-FR" sz="1400">
                <a:solidFill>
                  <a:srgbClr val="004000"/>
                </a:solidFill>
              </a:rPr>
              <a:t>int main()</a:t>
            </a:r>
          </a:p>
          <a:p>
            <a:pPr marL="266700" indent="-266700"/>
            <a:r>
              <a:rPr lang="fr-FR" sz="1400">
                <a:solidFill>
                  <a:srgbClr val="004000"/>
                </a:solidFill>
              </a:rPr>
              <a:t>{	</a:t>
            </a:r>
          </a:p>
          <a:p>
            <a:pPr marL="266700" indent="-266700"/>
            <a:r>
              <a:rPr lang="fr-FR" sz="1400">
                <a:solidFill>
                  <a:srgbClr val="004000"/>
                </a:solidFill>
              </a:rPr>
              <a:t>	Ellipse  e;</a:t>
            </a:r>
          </a:p>
          <a:p>
            <a:pPr marL="266700" indent="-266700"/>
            <a:endParaRPr lang="fr-FR" sz="1400">
              <a:solidFill>
                <a:srgbClr val="004000"/>
              </a:solidFill>
            </a:endParaRPr>
          </a:p>
          <a:p>
            <a:pPr marL="266700" indent="-266700"/>
            <a:r>
              <a:rPr lang="fr-FR" sz="1400">
                <a:solidFill>
                  <a:srgbClr val="004000"/>
                </a:solidFill>
              </a:rPr>
              <a:t>	e.deplace(50, 0);</a:t>
            </a:r>
          </a:p>
          <a:p>
            <a:pPr marL="266700" indent="-266700"/>
            <a:r>
              <a:rPr lang="fr-FR" sz="1400">
                <a:solidFill>
                  <a:srgbClr val="004000"/>
                </a:solidFill>
              </a:rPr>
              <a:t>	float s = e.surface();</a:t>
            </a:r>
          </a:p>
          <a:p>
            <a:pPr marL="266700" indent="-266700"/>
            <a:r>
              <a:rPr lang="fr-FR" sz="1400">
                <a:solidFill>
                  <a:srgbClr val="004000"/>
                </a:solidFill>
              </a:rPr>
              <a:t>	e.zoom(1.5);</a:t>
            </a:r>
          </a:p>
          <a:p>
            <a:pPr marL="266700" indent="-266700"/>
            <a:endParaRPr lang="fr-FR" sz="1400">
              <a:solidFill>
                <a:srgbClr val="004000"/>
              </a:solidFill>
            </a:endParaRPr>
          </a:p>
          <a:p>
            <a:pPr marL="266700" indent="-266700"/>
            <a:r>
              <a:rPr lang="fr-FR" sz="1400">
                <a:solidFill>
                  <a:srgbClr val="004000"/>
                </a:solidFill>
              </a:rPr>
              <a:t>	e.m_cX = 30; 	// Impossible</a:t>
            </a:r>
          </a:p>
          <a:p>
            <a:pPr marL="266700" indent="-266700"/>
            <a:r>
              <a:rPr lang="fr-FR" sz="1400">
                <a:solidFill>
                  <a:srgbClr val="004000"/>
                </a:solidFill>
              </a:rPr>
              <a:t>	e. deplace(20); 	// Impossible</a:t>
            </a:r>
          </a:p>
          <a:p>
            <a:pPr marL="266700" indent="-266700"/>
            <a:r>
              <a:rPr lang="fr-FR" sz="1400">
                <a:solidFill>
                  <a:srgbClr val="004000"/>
                </a:solidFill>
              </a:rPr>
              <a:t>}</a:t>
            </a:r>
          </a:p>
        </p:txBody>
      </p:sp>
      <p:sp>
        <p:nvSpPr>
          <p:cNvPr id="11270" name="Rectangle 6"/>
          <p:cNvSpPr>
            <a:spLocks noChangeArrowheads="1"/>
          </p:cNvSpPr>
          <p:nvPr/>
        </p:nvSpPr>
        <p:spPr bwMode="auto">
          <a:xfrm>
            <a:off x="2971800" y="1981200"/>
            <a:ext cx="5867400" cy="638175"/>
          </a:xfrm>
          <a:prstGeom prst="rect">
            <a:avLst/>
          </a:prstGeom>
          <a:noFill/>
          <a:ln w="9525">
            <a:noFill/>
            <a:miter lim="800000"/>
            <a:headEnd/>
            <a:tailEnd/>
          </a:ln>
        </p:spPr>
        <p:txBody>
          <a:bodyPr>
            <a:prstTxWarp prst="textNoShape">
              <a:avLst/>
            </a:prstTxWarp>
            <a:spAutoFit/>
          </a:bodyPr>
          <a:lstStyle/>
          <a:p>
            <a:pPr algn="ctr">
              <a:lnSpc>
                <a:spcPct val="90000"/>
              </a:lnSpc>
              <a:spcBef>
                <a:spcPct val="50000"/>
              </a:spcBef>
            </a:pPr>
            <a:r>
              <a:rPr lang="fr-FR">
                <a:solidFill>
                  <a:srgbClr val="800000"/>
                </a:solidFill>
              </a:rPr>
              <a:t>Instancier une classe permet de créer un objet </a:t>
            </a:r>
          </a:p>
          <a:p>
            <a:pPr algn="ctr">
              <a:lnSpc>
                <a:spcPct val="90000"/>
              </a:lnSpc>
              <a:spcBef>
                <a:spcPct val="50000"/>
              </a:spcBef>
            </a:pPr>
            <a:r>
              <a:rPr lang="fr-FR" sz="1400">
                <a:solidFill>
                  <a:srgbClr val="800000"/>
                </a:solidFill>
              </a:rPr>
              <a:t>(analogue à une déclaration de variable)</a:t>
            </a:r>
          </a:p>
        </p:txBody>
      </p:sp>
      <p:sp>
        <p:nvSpPr>
          <p:cNvPr id="11271" name="Text Box 7"/>
          <p:cNvSpPr txBox="1">
            <a:spLocks noChangeArrowheads="1"/>
          </p:cNvSpPr>
          <p:nvPr/>
        </p:nvSpPr>
        <p:spPr bwMode="auto">
          <a:xfrm>
            <a:off x="3048000" y="3962400"/>
            <a:ext cx="1066800" cy="738188"/>
          </a:xfrm>
          <a:prstGeom prst="rect">
            <a:avLst/>
          </a:prstGeom>
          <a:noFill/>
          <a:ln w="9525">
            <a:solidFill>
              <a:srgbClr val="000066"/>
            </a:solidFill>
            <a:miter lim="800000"/>
            <a:headEnd/>
            <a:tailEnd/>
          </a:ln>
        </p:spPr>
        <p:txBody>
          <a:bodyPr>
            <a:prstTxWarp prst="textNoShape">
              <a:avLst/>
            </a:prstTxWarp>
            <a:spAutoFit/>
          </a:bodyPr>
          <a:lstStyle/>
          <a:p>
            <a:pPr>
              <a:spcBef>
                <a:spcPct val="50000"/>
              </a:spcBef>
            </a:pPr>
            <a:r>
              <a:rPr lang="fr-FR" sz="1400">
                <a:solidFill>
                  <a:srgbClr val="000066"/>
                </a:solidFill>
              </a:rPr>
              <a:t>Accès aux membres par le "."</a:t>
            </a:r>
          </a:p>
        </p:txBody>
      </p:sp>
      <p:sp>
        <p:nvSpPr>
          <p:cNvPr id="11272" name="Line 8"/>
          <p:cNvSpPr>
            <a:spLocks noChangeShapeType="1"/>
          </p:cNvSpPr>
          <p:nvPr/>
        </p:nvSpPr>
        <p:spPr bwMode="auto">
          <a:xfrm flipH="1">
            <a:off x="5214938" y="3429000"/>
            <a:ext cx="1066800" cy="457200"/>
          </a:xfrm>
          <a:prstGeom prst="line">
            <a:avLst/>
          </a:prstGeom>
          <a:noFill/>
          <a:ln w="9525">
            <a:solidFill>
              <a:srgbClr val="000066"/>
            </a:solidFill>
            <a:round/>
            <a:headEnd/>
            <a:tailEnd type="triangle" w="med" len="med"/>
          </a:ln>
        </p:spPr>
        <p:txBody>
          <a:bodyPr>
            <a:prstTxWarp prst="textNoShape">
              <a:avLst/>
            </a:prstTxWarp>
          </a:bodyPr>
          <a:lstStyle/>
          <a:p>
            <a:endParaRPr lang="fr-FR"/>
          </a:p>
        </p:txBody>
      </p:sp>
      <p:sp>
        <p:nvSpPr>
          <p:cNvPr id="11273" name="Line 10"/>
          <p:cNvSpPr>
            <a:spLocks noChangeShapeType="1"/>
          </p:cNvSpPr>
          <p:nvPr/>
        </p:nvSpPr>
        <p:spPr bwMode="auto">
          <a:xfrm flipV="1">
            <a:off x="4143375" y="4143375"/>
            <a:ext cx="476250" cy="71438"/>
          </a:xfrm>
          <a:prstGeom prst="line">
            <a:avLst/>
          </a:prstGeom>
          <a:noFill/>
          <a:ln w="9525">
            <a:solidFill>
              <a:srgbClr val="000066"/>
            </a:solidFill>
            <a:round/>
            <a:headEnd/>
            <a:tailEnd type="triangle" w="med" len="med"/>
          </a:ln>
        </p:spPr>
        <p:txBody>
          <a:bodyPr>
            <a:prstTxWarp prst="textNoShape">
              <a:avLst/>
            </a:prstTxWarp>
          </a:bodyPr>
          <a:lstStyle/>
          <a:p>
            <a:endParaRPr lang="fr-FR"/>
          </a:p>
        </p:txBody>
      </p:sp>
      <p:sp>
        <p:nvSpPr>
          <p:cNvPr id="11274" name="Text Box 11"/>
          <p:cNvSpPr txBox="1">
            <a:spLocks noChangeArrowheads="1"/>
          </p:cNvSpPr>
          <p:nvPr/>
        </p:nvSpPr>
        <p:spPr bwMode="auto">
          <a:xfrm>
            <a:off x="6286500" y="2928938"/>
            <a:ext cx="1981200" cy="738187"/>
          </a:xfrm>
          <a:prstGeom prst="rect">
            <a:avLst/>
          </a:prstGeom>
          <a:noFill/>
          <a:ln w="9525">
            <a:solidFill>
              <a:srgbClr val="000066"/>
            </a:solidFill>
            <a:miter lim="800000"/>
            <a:headEnd/>
            <a:tailEnd/>
          </a:ln>
        </p:spPr>
        <p:txBody>
          <a:bodyPr>
            <a:prstTxWarp prst="textNoShape">
              <a:avLst/>
            </a:prstTxWarp>
            <a:spAutoFit/>
          </a:bodyPr>
          <a:lstStyle/>
          <a:p>
            <a:pPr>
              <a:spcBef>
                <a:spcPct val="50000"/>
              </a:spcBef>
            </a:pPr>
            <a:r>
              <a:rPr lang="fr-FR" sz="1400">
                <a:solidFill>
                  <a:srgbClr val="000066"/>
                </a:solidFill>
              </a:rPr>
              <a:t>Instanciation statique de l’objet e, e étant une variable de type Ellipse</a:t>
            </a:r>
          </a:p>
        </p:txBody>
      </p:sp>
      <p:sp>
        <p:nvSpPr>
          <p:cNvPr id="11275" name="Line 12"/>
          <p:cNvSpPr>
            <a:spLocks noChangeShapeType="1"/>
          </p:cNvSpPr>
          <p:nvPr/>
        </p:nvSpPr>
        <p:spPr bwMode="auto">
          <a:xfrm>
            <a:off x="4143375" y="4286250"/>
            <a:ext cx="404813" cy="228600"/>
          </a:xfrm>
          <a:prstGeom prst="line">
            <a:avLst/>
          </a:prstGeom>
          <a:noFill/>
          <a:ln w="9525">
            <a:solidFill>
              <a:srgbClr val="000066"/>
            </a:solidFill>
            <a:round/>
            <a:headEnd/>
            <a:tailEnd type="triangle" w="med" len="med"/>
          </a:ln>
        </p:spPr>
        <p:txBody>
          <a:bodyPr>
            <a:prstTxWarp prst="textNoShape">
              <a:avLst/>
            </a:prstTxWarp>
          </a:bodyPr>
          <a:lstStyle/>
          <a:p>
            <a:endParaRPr lang="fr-F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2290" name="Rectangle 2"/>
          <p:cNvSpPr>
            <a:spLocks noChangeArrowheads="1"/>
          </p:cNvSpPr>
          <p:nvPr/>
        </p:nvSpPr>
        <p:spPr bwMode="auto">
          <a:xfrm>
            <a:off x="228600" y="152400"/>
            <a:ext cx="8605838" cy="1262063"/>
          </a:xfrm>
          <a:prstGeom prst="rect">
            <a:avLst/>
          </a:prstGeom>
          <a:noFill/>
          <a:ln w="9525">
            <a:noFill/>
            <a:miter lim="800000"/>
            <a:headEnd/>
            <a:tailEnd/>
          </a:ln>
        </p:spPr>
        <p:txBody>
          <a:bodyPr lIns="0" tIns="0" rIns="0" bIns="0" anchor="ctr">
            <a:prstTxWarp prst="textNoShape">
              <a:avLst/>
            </a:prstTxWarp>
          </a:bodyPr>
          <a:lstStyle/>
          <a:p>
            <a:pPr algn="ctr" defTabSz="457200">
              <a:buSzPct val="61000"/>
              <a:tabLst>
                <a:tab pos="723900" algn="l"/>
                <a:tab pos="1447800" algn="l"/>
                <a:tab pos="2171700" algn="l"/>
                <a:tab pos="2895600" algn="l"/>
                <a:tab pos="3619500" algn="l"/>
                <a:tab pos="4343400" algn="l"/>
                <a:tab pos="5067300" algn="l"/>
                <a:tab pos="5791200" algn="l"/>
                <a:tab pos="6515100" algn="l"/>
                <a:tab pos="7239000" algn="l"/>
                <a:tab pos="7962900" algn="l"/>
              </a:tabLst>
            </a:pPr>
            <a:r>
              <a:rPr lang="en-GB" sz="2800">
                <a:solidFill>
                  <a:schemeClr val="tx2"/>
                </a:solidFill>
              </a:rPr>
              <a:t>Organisation (usuelle) des fichiers</a:t>
            </a:r>
          </a:p>
        </p:txBody>
      </p:sp>
      <p:sp>
        <p:nvSpPr>
          <p:cNvPr id="12291" name="Rectangle 3"/>
          <p:cNvSpPr>
            <a:spLocks noChangeArrowheads="1"/>
          </p:cNvSpPr>
          <p:nvPr/>
        </p:nvSpPr>
        <p:spPr bwMode="auto">
          <a:xfrm>
            <a:off x="6196013" y="2786063"/>
            <a:ext cx="2819400" cy="3052762"/>
          </a:xfrm>
          <a:prstGeom prst="rect">
            <a:avLst/>
          </a:prstGeom>
          <a:noFill/>
          <a:ln w="9525">
            <a:solidFill>
              <a:srgbClr val="000099"/>
            </a:solidFill>
            <a:miter lim="800000"/>
            <a:headEnd/>
            <a:tailEnd/>
          </a:ln>
        </p:spPr>
        <p:txBody>
          <a:bodyPr lIns="0" tIns="0" rIns="0" bIns="0">
            <a:prstTxWarp prst="textNoShape">
              <a:avLst/>
            </a:prstTxWarp>
          </a:bodyPr>
          <a:lstStyle/>
          <a:p>
            <a:pPr marL="431800" indent="-323850" defTabSz="457200">
              <a:buClr>
                <a:srgbClr val="FFFFFF"/>
              </a:buClr>
              <a:buSzPct val="72000"/>
              <a:tabLst>
                <a:tab pos="431800" algn="l"/>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fr-FR" sz="1200">
                <a:solidFill>
                  <a:srgbClr val="004000"/>
                </a:solidFill>
              </a:rPr>
              <a:t>#include  "ellipse.h"</a:t>
            </a:r>
          </a:p>
          <a:p>
            <a:pPr marL="431800" indent="-323850" defTabSz="457200">
              <a:tabLst>
                <a:tab pos="431800" algn="l"/>
                <a:tab pos="723900" algn="l"/>
                <a:tab pos="1447800" algn="l"/>
                <a:tab pos="2171700" algn="l"/>
                <a:tab pos="2895600" algn="l"/>
                <a:tab pos="3619500" algn="l"/>
                <a:tab pos="4343400" algn="l"/>
                <a:tab pos="5067300" algn="l"/>
                <a:tab pos="5791200" algn="l"/>
                <a:tab pos="6515100" algn="l"/>
                <a:tab pos="7239000" algn="l"/>
                <a:tab pos="7962900" algn="l"/>
                <a:tab pos="8686800" algn="l"/>
              </a:tabLst>
            </a:pPr>
            <a:endParaRPr lang="fr-FR" sz="1200">
              <a:solidFill>
                <a:srgbClr val="004000"/>
              </a:solidFill>
            </a:endParaRPr>
          </a:p>
          <a:p>
            <a:pPr marL="431800" indent="-323850" defTabSz="457200">
              <a:tabLst>
                <a:tab pos="431800" algn="l"/>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fr-FR" sz="1200">
                <a:solidFill>
                  <a:srgbClr val="004000"/>
                </a:solidFill>
              </a:rPr>
              <a:t>int main()</a:t>
            </a:r>
          </a:p>
          <a:p>
            <a:pPr marL="431800" indent="-323850" defTabSz="457200">
              <a:tabLst>
                <a:tab pos="431800" algn="l"/>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fr-FR" sz="1200">
                <a:solidFill>
                  <a:srgbClr val="004000"/>
                </a:solidFill>
              </a:rPr>
              <a:t>{</a:t>
            </a:r>
          </a:p>
          <a:p>
            <a:pPr marL="431800" indent="-323850" defTabSz="457200">
              <a:tabLst>
                <a:tab pos="431800" algn="l"/>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fr-FR" sz="1200">
                <a:solidFill>
                  <a:srgbClr val="004000"/>
                </a:solidFill>
              </a:rPr>
              <a:t>	Ellipse  e;</a:t>
            </a:r>
          </a:p>
          <a:p>
            <a:pPr marL="431800" indent="-323850" defTabSz="457200">
              <a:tabLst>
                <a:tab pos="431800" algn="l"/>
                <a:tab pos="723900" algn="l"/>
                <a:tab pos="1447800" algn="l"/>
                <a:tab pos="2171700" algn="l"/>
                <a:tab pos="2895600" algn="l"/>
                <a:tab pos="3619500" algn="l"/>
                <a:tab pos="4343400" algn="l"/>
                <a:tab pos="5067300" algn="l"/>
                <a:tab pos="5791200" algn="l"/>
                <a:tab pos="6515100" algn="l"/>
                <a:tab pos="7239000" algn="l"/>
                <a:tab pos="7962900" algn="l"/>
                <a:tab pos="8686800" algn="l"/>
              </a:tabLst>
            </a:pPr>
            <a:endParaRPr lang="fr-FR" sz="1200">
              <a:solidFill>
                <a:srgbClr val="004000"/>
              </a:solidFill>
            </a:endParaRPr>
          </a:p>
          <a:p>
            <a:pPr marL="431800" indent="-323850" defTabSz="457200">
              <a:tabLst>
                <a:tab pos="431800" algn="l"/>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fr-FR" sz="1200">
                <a:solidFill>
                  <a:srgbClr val="004000"/>
                </a:solidFill>
              </a:rPr>
              <a:t>	e.deplace(50, 0);</a:t>
            </a:r>
          </a:p>
          <a:p>
            <a:pPr marL="431800" indent="-323850" defTabSz="457200">
              <a:tabLst>
                <a:tab pos="431800" algn="l"/>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fr-FR" sz="1200">
                <a:solidFill>
                  <a:srgbClr val="004000"/>
                </a:solidFill>
              </a:rPr>
              <a:t>	float s = e.surface();</a:t>
            </a:r>
          </a:p>
          <a:p>
            <a:pPr marL="431800" indent="-323850" defTabSz="457200">
              <a:tabLst>
                <a:tab pos="431800" algn="l"/>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fr-FR" sz="1200">
                <a:solidFill>
                  <a:srgbClr val="004000"/>
                </a:solidFill>
              </a:rPr>
              <a:t>	e.zoom(1.5);</a:t>
            </a:r>
          </a:p>
          <a:p>
            <a:pPr marL="431800" indent="-323850" defTabSz="457200">
              <a:tabLst>
                <a:tab pos="431800" algn="l"/>
                <a:tab pos="723900" algn="l"/>
                <a:tab pos="1447800" algn="l"/>
                <a:tab pos="2171700" algn="l"/>
                <a:tab pos="2895600" algn="l"/>
                <a:tab pos="3619500" algn="l"/>
                <a:tab pos="4343400" algn="l"/>
                <a:tab pos="5067300" algn="l"/>
                <a:tab pos="5791200" algn="l"/>
                <a:tab pos="6515100" algn="l"/>
                <a:tab pos="7239000" algn="l"/>
                <a:tab pos="7962900" algn="l"/>
                <a:tab pos="8686800" algn="l"/>
              </a:tabLst>
            </a:pPr>
            <a:endParaRPr lang="fr-FR" sz="1200">
              <a:solidFill>
                <a:srgbClr val="004000"/>
              </a:solidFill>
            </a:endParaRPr>
          </a:p>
          <a:p>
            <a:pPr marL="431800" indent="-323850" defTabSz="457200">
              <a:tabLst>
                <a:tab pos="431800" algn="l"/>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fr-FR" sz="1200">
                <a:solidFill>
                  <a:srgbClr val="004000"/>
                </a:solidFill>
              </a:rPr>
              <a:t>	return 0;</a:t>
            </a:r>
          </a:p>
          <a:p>
            <a:pPr marL="431800" indent="-323850" defTabSz="457200">
              <a:tabLst>
                <a:tab pos="431800" algn="l"/>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fr-FR" sz="1200">
                <a:solidFill>
                  <a:srgbClr val="004000"/>
                </a:solidFill>
              </a:rPr>
              <a:t>}</a:t>
            </a:r>
          </a:p>
        </p:txBody>
      </p:sp>
      <p:sp>
        <p:nvSpPr>
          <p:cNvPr id="12292" name="Rectangle 4"/>
          <p:cNvSpPr>
            <a:spLocks noChangeArrowheads="1"/>
          </p:cNvSpPr>
          <p:nvPr/>
        </p:nvSpPr>
        <p:spPr bwMode="auto">
          <a:xfrm>
            <a:off x="3071813" y="2786063"/>
            <a:ext cx="2971800" cy="3052762"/>
          </a:xfrm>
          <a:prstGeom prst="rect">
            <a:avLst/>
          </a:prstGeom>
          <a:noFill/>
          <a:ln w="9525">
            <a:solidFill>
              <a:srgbClr val="000099"/>
            </a:solidFill>
            <a:miter lim="800000"/>
            <a:headEnd/>
            <a:tailEnd/>
          </a:ln>
        </p:spPr>
        <p:txBody>
          <a:bodyPr lIns="0" tIns="0" rIns="0" bIns="0">
            <a:prstTxWarp prst="textNoShape">
              <a:avLst/>
            </a:prstTxWarp>
          </a:bodyPr>
          <a:lstStyle/>
          <a:p>
            <a:pPr marL="431800" indent="-323850" defTabSz="457200" eaLnBrk="0" hangingPunct="0">
              <a:lnSpc>
                <a:spcPct val="90000"/>
              </a:lnSpc>
              <a:buClr>
                <a:srgbClr val="FFFFFF"/>
              </a:buClr>
              <a:buSzPct val="72000"/>
              <a:buFont typeface="StarBats" charset="0"/>
              <a:buNone/>
              <a:tabLst>
                <a:tab pos="431800" algn="l"/>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en-GB" sz="1200">
                <a:solidFill>
                  <a:srgbClr val="004000"/>
                </a:solidFill>
              </a:rPr>
              <a:t>#include “ellipse.h” </a:t>
            </a:r>
          </a:p>
          <a:p>
            <a:pPr marL="431800" indent="-323850" defTabSz="457200" eaLnBrk="0" hangingPunct="0">
              <a:lnSpc>
                <a:spcPct val="90000"/>
              </a:lnSpc>
              <a:buClr>
                <a:srgbClr val="FFFFFF"/>
              </a:buClr>
              <a:buSzPct val="90000"/>
              <a:buFont typeface="StarBats" charset="0"/>
              <a:buNone/>
              <a:tabLst>
                <a:tab pos="431800" algn="l"/>
                <a:tab pos="723900" algn="l"/>
                <a:tab pos="1447800" algn="l"/>
                <a:tab pos="2171700" algn="l"/>
                <a:tab pos="2895600" algn="l"/>
                <a:tab pos="3619500" algn="l"/>
                <a:tab pos="4343400" algn="l"/>
                <a:tab pos="5067300" algn="l"/>
                <a:tab pos="5791200" algn="l"/>
                <a:tab pos="6515100" algn="l"/>
                <a:tab pos="7239000" algn="l"/>
                <a:tab pos="7962900" algn="l"/>
                <a:tab pos="8686800" algn="l"/>
              </a:tabLst>
            </a:pPr>
            <a:endParaRPr lang="en-GB" sz="1200">
              <a:solidFill>
                <a:srgbClr val="004000"/>
              </a:solidFill>
            </a:endParaRPr>
          </a:p>
          <a:p>
            <a:pPr marL="431800" indent="-323850" defTabSz="457200">
              <a:tabLst>
                <a:tab pos="431800" algn="l"/>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fr-FR" sz="1200">
                <a:solidFill>
                  <a:srgbClr val="004000"/>
                </a:solidFill>
              </a:rPr>
              <a:t>void Ellipse::deplace(float dx, float dy)</a:t>
            </a:r>
          </a:p>
          <a:p>
            <a:pPr marL="431800" indent="-323850" defTabSz="457200">
              <a:tabLst>
                <a:tab pos="431800" algn="l"/>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fr-FR" sz="1200">
                <a:solidFill>
                  <a:srgbClr val="004000"/>
                </a:solidFill>
              </a:rPr>
              <a:t>{</a:t>
            </a:r>
          </a:p>
          <a:p>
            <a:pPr marL="431800" indent="-323850" defTabSz="457200">
              <a:tabLst>
                <a:tab pos="431800" algn="l"/>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fr-FR" sz="1200">
                <a:solidFill>
                  <a:srgbClr val="004000"/>
                </a:solidFill>
              </a:rPr>
              <a:t>	m_cX += dx;</a:t>
            </a:r>
          </a:p>
          <a:p>
            <a:pPr marL="431800" indent="-323850" defTabSz="457200">
              <a:tabLst>
                <a:tab pos="431800" algn="l"/>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fr-FR" sz="1200">
                <a:solidFill>
                  <a:srgbClr val="004000"/>
                </a:solidFill>
              </a:rPr>
              <a:t>	m_cY += dy;</a:t>
            </a:r>
          </a:p>
          <a:p>
            <a:pPr marL="431800" indent="-323850" defTabSz="457200">
              <a:tabLst>
                <a:tab pos="431800" algn="l"/>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fr-FR" sz="1200">
                <a:solidFill>
                  <a:srgbClr val="004000"/>
                </a:solidFill>
              </a:rPr>
              <a:t>}</a:t>
            </a:r>
          </a:p>
          <a:p>
            <a:pPr marL="431800" indent="-323850" defTabSz="457200">
              <a:tabLst>
                <a:tab pos="431800" algn="l"/>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fr-FR" sz="1200">
                <a:solidFill>
                  <a:srgbClr val="004000"/>
                </a:solidFill>
              </a:rPr>
              <a:t>void Ellipse ::zoom(float z)</a:t>
            </a:r>
          </a:p>
          <a:p>
            <a:pPr marL="431800" indent="-323850" defTabSz="457200">
              <a:tabLst>
                <a:tab pos="431800" algn="l"/>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fr-FR" sz="1200">
                <a:solidFill>
                  <a:srgbClr val="004000"/>
                </a:solidFill>
              </a:rPr>
              <a:t>{</a:t>
            </a:r>
          </a:p>
          <a:p>
            <a:pPr marL="431800" indent="-323850" defTabSz="457200">
              <a:tabLst>
                <a:tab pos="431800" algn="l"/>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fr-FR" sz="1200">
                <a:solidFill>
                  <a:srgbClr val="004000"/>
                </a:solidFill>
              </a:rPr>
              <a:t>	m_a *= z;</a:t>
            </a:r>
          </a:p>
          <a:p>
            <a:pPr marL="431800" indent="-323850" defTabSz="457200">
              <a:tabLst>
                <a:tab pos="431800" algn="l"/>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fr-FR" sz="1200">
                <a:solidFill>
                  <a:srgbClr val="004000"/>
                </a:solidFill>
              </a:rPr>
              <a:t>	m_b *= z;</a:t>
            </a:r>
          </a:p>
          <a:p>
            <a:pPr marL="431800" indent="-323850" defTabSz="457200">
              <a:tabLst>
                <a:tab pos="431800" algn="l"/>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fr-FR" sz="1200">
                <a:solidFill>
                  <a:srgbClr val="004000"/>
                </a:solidFill>
              </a:rPr>
              <a:t>}</a:t>
            </a:r>
          </a:p>
          <a:p>
            <a:pPr marL="431800" indent="-323850" defTabSz="457200">
              <a:tabLst>
                <a:tab pos="431800" algn="l"/>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fr-FR" sz="1200">
                <a:solidFill>
                  <a:srgbClr val="004000"/>
                </a:solidFill>
              </a:rPr>
              <a:t>float Ellipse :: surface()</a:t>
            </a:r>
          </a:p>
          <a:p>
            <a:pPr marL="431800" indent="-323850" defTabSz="457200">
              <a:tabLst>
                <a:tab pos="431800" algn="l"/>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fr-FR" sz="1200">
                <a:solidFill>
                  <a:srgbClr val="004000"/>
                </a:solidFill>
              </a:rPr>
              <a:t>{</a:t>
            </a:r>
          </a:p>
          <a:p>
            <a:pPr marL="431800" indent="-323850" defTabSz="457200">
              <a:tabLst>
                <a:tab pos="431800" algn="l"/>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fr-FR" sz="1200">
                <a:solidFill>
                  <a:srgbClr val="004000"/>
                </a:solidFill>
              </a:rPr>
              <a:t>	return 3.14 * m_a * m_b / 4.;</a:t>
            </a:r>
          </a:p>
          <a:p>
            <a:pPr marL="431800" indent="-323850" defTabSz="457200">
              <a:tabLst>
                <a:tab pos="431800" algn="l"/>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fr-FR" sz="1200">
                <a:solidFill>
                  <a:srgbClr val="004000"/>
                </a:solidFill>
              </a:rPr>
              <a:t>}</a:t>
            </a:r>
          </a:p>
        </p:txBody>
      </p:sp>
      <p:sp>
        <p:nvSpPr>
          <p:cNvPr id="12293" name="Rectangle 5"/>
          <p:cNvSpPr>
            <a:spLocks noChangeArrowheads="1"/>
          </p:cNvSpPr>
          <p:nvPr/>
        </p:nvSpPr>
        <p:spPr bwMode="auto">
          <a:xfrm>
            <a:off x="252413" y="2786063"/>
            <a:ext cx="2743200" cy="3052762"/>
          </a:xfrm>
          <a:prstGeom prst="rect">
            <a:avLst/>
          </a:prstGeom>
          <a:noFill/>
          <a:ln w="9525">
            <a:solidFill>
              <a:srgbClr val="000099"/>
            </a:solidFill>
            <a:miter lim="800000"/>
            <a:headEnd/>
            <a:tailEnd/>
          </a:ln>
        </p:spPr>
        <p:txBody>
          <a:bodyPr lIns="0" tIns="0" rIns="0" bIns="0">
            <a:prstTxWarp prst="textNoShape">
              <a:avLst/>
            </a:prstTxWarp>
          </a:bodyPr>
          <a:lstStyle/>
          <a:p>
            <a:pPr marL="431800" indent="-323850" defTabSz="457200" eaLnBrk="0" hangingPunct="0">
              <a:lnSpc>
                <a:spcPct val="90000"/>
              </a:lnSpc>
              <a:buClr>
                <a:srgbClr val="FFFFFF"/>
              </a:buClr>
              <a:buSzPct val="72000"/>
              <a:buFont typeface="StarBats" charset="0"/>
              <a:buNone/>
              <a:tabLst>
                <a:tab pos="431800" algn="l"/>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en-GB" sz="1200">
                <a:solidFill>
                  <a:srgbClr val="004000"/>
                </a:solidFill>
                <a:latin typeface="Times" charset="0"/>
              </a:rPr>
              <a:t>			</a:t>
            </a:r>
          </a:p>
          <a:p>
            <a:pPr marL="431800" indent="-323850" defTabSz="457200">
              <a:spcBef>
                <a:spcPct val="20000"/>
              </a:spcBef>
              <a:tabLst>
                <a:tab pos="431800" algn="l"/>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fr-FR" sz="1200">
                <a:solidFill>
                  <a:srgbClr val="004000"/>
                </a:solidFill>
              </a:rPr>
              <a:t>class Ellipse</a:t>
            </a:r>
          </a:p>
          <a:p>
            <a:pPr marL="431800" indent="-323850" defTabSz="457200">
              <a:spcBef>
                <a:spcPct val="20000"/>
              </a:spcBef>
              <a:tabLst>
                <a:tab pos="431800" algn="l"/>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fr-FR" sz="1200">
                <a:solidFill>
                  <a:srgbClr val="004000"/>
                </a:solidFill>
              </a:rPr>
              <a:t>{</a:t>
            </a:r>
          </a:p>
          <a:p>
            <a:pPr marL="431800" indent="-323850" defTabSz="457200">
              <a:spcBef>
                <a:spcPct val="20000"/>
              </a:spcBef>
              <a:tabLst>
                <a:tab pos="431800" algn="l"/>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fr-FR" sz="1200">
                <a:solidFill>
                  <a:srgbClr val="004000"/>
                </a:solidFill>
              </a:rPr>
              <a:t>protected :</a:t>
            </a:r>
          </a:p>
          <a:p>
            <a:pPr marL="431800" indent="-323850" defTabSz="457200">
              <a:spcBef>
                <a:spcPct val="20000"/>
              </a:spcBef>
              <a:tabLst>
                <a:tab pos="431800" algn="l"/>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fr-FR" sz="1200">
                <a:solidFill>
                  <a:srgbClr val="004000"/>
                </a:solidFill>
              </a:rPr>
              <a:t>	float m_cX, m_cY;</a:t>
            </a:r>
          </a:p>
          <a:p>
            <a:pPr marL="431800" indent="-323850" defTabSz="457200">
              <a:spcBef>
                <a:spcPct val="20000"/>
              </a:spcBef>
              <a:tabLst>
                <a:tab pos="431800" algn="l"/>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fr-FR" sz="1200">
                <a:solidFill>
                  <a:srgbClr val="004000"/>
                </a:solidFill>
              </a:rPr>
              <a:t>	float m_a, m_b;</a:t>
            </a:r>
          </a:p>
          <a:p>
            <a:pPr marL="431800" indent="-323850" defTabSz="457200">
              <a:spcBef>
                <a:spcPct val="20000"/>
              </a:spcBef>
              <a:tabLst>
                <a:tab pos="431800" algn="l"/>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fr-FR" sz="1200">
                <a:solidFill>
                  <a:srgbClr val="004000"/>
                </a:solidFill>
              </a:rPr>
              <a:t>public :</a:t>
            </a:r>
          </a:p>
          <a:p>
            <a:pPr marL="431800" indent="-323850" defTabSz="457200">
              <a:spcBef>
                <a:spcPct val="20000"/>
              </a:spcBef>
              <a:tabLst>
                <a:tab pos="431800" algn="l"/>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fr-FR" sz="1200">
                <a:solidFill>
                  <a:srgbClr val="004000"/>
                </a:solidFill>
              </a:rPr>
              <a:t>	void deplace(float dx, float dy);</a:t>
            </a:r>
          </a:p>
          <a:p>
            <a:pPr marL="431800" indent="-323850" defTabSz="457200">
              <a:spcBef>
                <a:spcPct val="20000"/>
              </a:spcBef>
              <a:tabLst>
                <a:tab pos="431800" algn="l"/>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fr-FR" sz="1200">
                <a:solidFill>
                  <a:srgbClr val="004000"/>
                </a:solidFill>
              </a:rPr>
              <a:t>	void zoom(float z);</a:t>
            </a:r>
          </a:p>
          <a:p>
            <a:pPr marL="431800" indent="-323850" defTabSz="457200">
              <a:spcBef>
                <a:spcPct val="20000"/>
              </a:spcBef>
              <a:tabLst>
                <a:tab pos="431800" algn="l"/>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fr-FR" sz="1200">
                <a:solidFill>
                  <a:srgbClr val="004000"/>
                </a:solidFill>
              </a:rPr>
              <a:t>	float surface();</a:t>
            </a:r>
          </a:p>
          <a:p>
            <a:pPr marL="431800" indent="-323850" defTabSz="457200">
              <a:spcBef>
                <a:spcPct val="20000"/>
              </a:spcBef>
              <a:tabLst>
                <a:tab pos="431800" algn="l"/>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fr-FR" sz="1200">
                <a:solidFill>
                  <a:srgbClr val="004000"/>
                </a:solidFill>
              </a:rPr>
              <a:t>};</a:t>
            </a:r>
            <a:endParaRPr lang="en-GB" sz="1200">
              <a:solidFill>
                <a:srgbClr val="004000"/>
              </a:solidFill>
            </a:endParaRPr>
          </a:p>
        </p:txBody>
      </p:sp>
      <p:sp>
        <p:nvSpPr>
          <p:cNvPr id="12294" name="Rectangle 6"/>
          <p:cNvSpPr>
            <a:spLocks noChangeArrowheads="1"/>
          </p:cNvSpPr>
          <p:nvPr/>
        </p:nvSpPr>
        <p:spPr bwMode="auto">
          <a:xfrm>
            <a:off x="152400" y="1447800"/>
            <a:ext cx="8763000" cy="609600"/>
          </a:xfrm>
          <a:prstGeom prst="rect">
            <a:avLst/>
          </a:prstGeom>
          <a:noFill/>
          <a:ln w="9525">
            <a:noFill/>
            <a:miter lim="800000"/>
            <a:headEnd/>
            <a:tailEnd/>
          </a:ln>
        </p:spPr>
        <p:txBody>
          <a:bodyPr lIns="0" tIns="0" rIns="0" bIns="0">
            <a:prstTxWarp prst="textNoShape">
              <a:avLst/>
            </a:prstTxWarp>
          </a:bodyPr>
          <a:lstStyle/>
          <a:p>
            <a:pPr marL="431800" indent="-323850" defTabSz="457200" eaLnBrk="0" hangingPunct="0">
              <a:buClr>
                <a:srgbClr val="800000"/>
              </a:buClr>
              <a:buFontTx/>
              <a:buChar char="•"/>
              <a:tabLst>
                <a:tab pos="431800" algn="l"/>
                <a:tab pos="723900" algn="l"/>
                <a:tab pos="1447800" algn="l"/>
                <a:tab pos="2171700" algn="l"/>
                <a:tab pos="2895600" algn="l"/>
                <a:tab pos="3619500" algn="l"/>
              </a:tabLst>
            </a:pPr>
            <a:r>
              <a:rPr lang="en-GB" sz="1400">
                <a:solidFill>
                  <a:srgbClr val="800000"/>
                </a:solidFill>
              </a:rPr>
              <a:t>Par convention, l'extension d'un fichier contenant du code C est </a:t>
            </a:r>
            <a:r>
              <a:rPr lang="en-GB" sz="1400">
                <a:solidFill>
                  <a:srgbClr val="FF0000"/>
                </a:solidFill>
              </a:rPr>
              <a:t>.cpp</a:t>
            </a:r>
            <a:r>
              <a:rPr lang="en-GB" sz="1400">
                <a:solidFill>
                  <a:srgbClr val="800000"/>
                </a:solidFill>
              </a:rPr>
              <a:t>,</a:t>
            </a:r>
            <a:r>
              <a:rPr lang="en-GB" sz="1400">
                <a:solidFill>
                  <a:srgbClr val="FF0000"/>
                </a:solidFill>
              </a:rPr>
              <a:t> .c++ </a:t>
            </a:r>
            <a:r>
              <a:rPr lang="en-GB" sz="1400">
                <a:solidFill>
                  <a:srgbClr val="800000"/>
                </a:solidFill>
              </a:rPr>
              <a:t>,</a:t>
            </a:r>
            <a:r>
              <a:rPr lang="en-GB" sz="1400">
                <a:solidFill>
                  <a:srgbClr val="FF0000"/>
                </a:solidFill>
              </a:rPr>
              <a:t> .cc </a:t>
            </a:r>
            <a:r>
              <a:rPr lang="en-GB" sz="1400">
                <a:solidFill>
                  <a:srgbClr val="800000"/>
                </a:solidFill>
              </a:rPr>
              <a:t>,</a:t>
            </a:r>
            <a:r>
              <a:rPr lang="en-GB" sz="1400">
                <a:solidFill>
                  <a:srgbClr val="FF0000"/>
                </a:solidFill>
              </a:rPr>
              <a:t> .cxx </a:t>
            </a:r>
            <a:r>
              <a:rPr lang="en-GB" sz="1400">
                <a:solidFill>
                  <a:srgbClr val="800000"/>
                </a:solidFill>
              </a:rPr>
              <a:t>ou </a:t>
            </a:r>
            <a:r>
              <a:rPr lang="en-GB" sz="1400">
                <a:solidFill>
                  <a:srgbClr val="FF0000"/>
                </a:solidFill>
              </a:rPr>
              <a:t>.C</a:t>
            </a:r>
          </a:p>
          <a:p>
            <a:pPr marL="431800" indent="-323850" defTabSz="457200" eaLnBrk="0" hangingPunct="0">
              <a:buClr>
                <a:srgbClr val="800000"/>
              </a:buClr>
              <a:buFontTx/>
              <a:buChar char="•"/>
              <a:tabLst>
                <a:tab pos="431800" algn="l"/>
                <a:tab pos="723900" algn="l"/>
                <a:tab pos="1447800" algn="l"/>
                <a:tab pos="2171700" algn="l"/>
                <a:tab pos="2895600" algn="l"/>
                <a:tab pos="3619500" algn="l"/>
              </a:tabLst>
            </a:pPr>
            <a:r>
              <a:rPr lang="en-GB" sz="1400">
                <a:solidFill>
                  <a:srgbClr val="800000"/>
                </a:solidFill>
              </a:rPr>
              <a:t>L'extension d'un fichier de déclarations, appelé header, est </a:t>
            </a:r>
            <a:r>
              <a:rPr lang="en-GB" sz="1400">
                <a:solidFill>
                  <a:srgbClr val="FF0000"/>
                </a:solidFill>
              </a:rPr>
              <a:t>.h</a:t>
            </a:r>
          </a:p>
          <a:p>
            <a:pPr marL="431800" indent="-323850" defTabSz="457200" eaLnBrk="0" hangingPunct="0">
              <a:buClr>
                <a:srgbClr val="800000"/>
              </a:buClr>
              <a:buFontTx/>
              <a:buChar char="•"/>
              <a:tabLst>
                <a:tab pos="431800" algn="l"/>
                <a:tab pos="723900" algn="l"/>
                <a:tab pos="1447800" algn="l"/>
                <a:tab pos="2171700" algn="l"/>
                <a:tab pos="2895600" algn="l"/>
                <a:tab pos="3619500" algn="l"/>
              </a:tabLst>
            </a:pPr>
            <a:r>
              <a:rPr lang="en-GB" sz="1400">
                <a:solidFill>
                  <a:srgbClr val="800000"/>
                </a:solidFill>
              </a:rPr>
              <a:t>Par convention, o</a:t>
            </a:r>
            <a:r>
              <a:rPr lang="fr-FR" sz="1400">
                <a:solidFill>
                  <a:srgbClr val="800000"/>
                </a:solidFill>
              </a:rPr>
              <a:t>n crée un fichier .cpp et un .h par classe, chaque fichier ayant le nom de la classe en minuscule.</a:t>
            </a:r>
            <a:r>
              <a:rPr lang="fr-FR" sz="1200">
                <a:solidFill>
                  <a:srgbClr val="800000"/>
                </a:solidFill>
              </a:rPr>
              <a:t> </a:t>
            </a:r>
            <a:endParaRPr lang="en-GB" sz="1200">
              <a:solidFill>
                <a:srgbClr val="800000"/>
              </a:solidFill>
            </a:endParaRPr>
          </a:p>
        </p:txBody>
      </p:sp>
      <p:sp>
        <p:nvSpPr>
          <p:cNvPr id="12295" name="Text Box 7"/>
          <p:cNvSpPr txBox="1">
            <a:spLocks noChangeArrowheads="1"/>
          </p:cNvSpPr>
          <p:nvPr/>
        </p:nvSpPr>
        <p:spPr bwMode="auto">
          <a:xfrm>
            <a:off x="304800" y="6096000"/>
            <a:ext cx="7620000" cy="517525"/>
          </a:xfrm>
          <a:prstGeom prst="rect">
            <a:avLst/>
          </a:prstGeom>
          <a:noFill/>
          <a:ln w="9525">
            <a:noFill/>
            <a:miter lim="800000"/>
            <a:headEnd/>
            <a:tailEnd/>
          </a:ln>
        </p:spPr>
        <p:txBody>
          <a:bodyPr>
            <a:prstTxWarp prst="textNoShape">
              <a:avLst/>
            </a:prstTxWarp>
            <a:spAutoFit/>
          </a:bodyPr>
          <a:lstStyle/>
          <a:p>
            <a:r>
              <a:rPr lang="fr-FR" sz="1400">
                <a:solidFill>
                  <a:srgbClr val="800000"/>
                </a:solidFill>
              </a:rPr>
              <a:t>Par convention, les noms de classe commencent par une majuscule, les données membres par _ ou m_, les fonctions membres par une minuscule. </a:t>
            </a:r>
          </a:p>
        </p:txBody>
      </p:sp>
      <p:sp>
        <p:nvSpPr>
          <p:cNvPr id="12296" name="Rectangle 8"/>
          <p:cNvSpPr>
            <a:spLocks noChangeArrowheads="1"/>
          </p:cNvSpPr>
          <p:nvPr/>
        </p:nvSpPr>
        <p:spPr bwMode="auto">
          <a:xfrm>
            <a:off x="252413" y="2428875"/>
            <a:ext cx="788987" cy="285750"/>
          </a:xfrm>
          <a:prstGeom prst="rect">
            <a:avLst/>
          </a:prstGeom>
          <a:noFill/>
          <a:ln w="9525">
            <a:solidFill>
              <a:schemeClr val="tx2">
                <a:lumMod val="50000"/>
              </a:schemeClr>
            </a:solidFill>
            <a:miter lim="800000"/>
            <a:headEnd/>
            <a:tailEnd/>
          </a:ln>
        </p:spPr>
        <p:txBody>
          <a:bodyPr wrap="none">
            <a:prstTxWarp prst="textNoShape">
              <a:avLst/>
            </a:prstTxWarp>
            <a:spAutoFit/>
          </a:bodyPr>
          <a:lstStyle/>
          <a:p>
            <a:pPr eaLnBrk="0" hangingPunct="0">
              <a:lnSpc>
                <a:spcPct val="90000"/>
              </a:lnSpc>
              <a:buClr>
                <a:srgbClr val="FFFFFF"/>
              </a:buClr>
              <a:buSzPct val="72000"/>
              <a:buFont typeface="StarBats" charset="0"/>
              <a:buNone/>
            </a:pPr>
            <a:r>
              <a:rPr lang="en-GB" sz="1400">
                <a:solidFill>
                  <a:srgbClr val="19334D"/>
                </a:solidFill>
                <a:latin typeface="Times" charset="0"/>
              </a:rPr>
              <a:t>ellipse.h</a:t>
            </a:r>
          </a:p>
        </p:txBody>
      </p:sp>
      <p:sp>
        <p:nvSpPr>
          <p:cNvPr id="12297" name="Rectangle 9"/>
          <p:cNvSpPr>
            <a:spLocks noChangeArrowheads="1"/>
          </p:cNvSpPr>
          <p:nvPr/>
        </p:nvSpPr>
        <p:spPr bwMode="auto">
          <a:xfrm>
            <a:off x="3071813" y="2428875"/>
            <a:ext cx="958850" cy="285750"/>
          </a:xfrm>
          <a:prstGeom prst="rect">
            <a:avLst/>
          </a:prstGeom>
          <a:noFill/>
          <a:ln w="9525">
            <a:solidFill>
              <a:schemeClr val="tx2">
                <a:lumMod val="50000"/>
              </a:schemeClr>
            </a:solidFill>
            <a:miter lim="800000"/>
            <a:headEnd/>
            <a:tailEnd/>
          </a:ln>
        </p:spPr>
        <p:txBody>
          <a:bodyPr wrap="none">
            <a:prstTxWarp prst="textNoShape">
              <a:avLst/>
            </a:prstTxWarp>
            <a:spAutoFit/>
          </a:bodyPr>
          <a:lstStyle/>
          <a:p>
            <a:pPr eaLnBrk="0" hangingPunct="0">
              <a:lnSpc>
                <a:spcPct val="90000"/>
              </a:lnSpc>
              <a:buClr>
                <a:srgbClr val="FFFFFF"/>
              </a:buClr>
              <a:buSzPct val="72000"/>
              <a:buFont typeface="StarBats" charset="0"/>
              <a:buNone/>
            </a:pPr>
            <a:r>
              <a:rPr lang="en-GB" sz="1400">
                <a:solidFill>
                  <a:srgbClr val="19334D"/>
                </a:solidFill>
                <a:latin typeface="Times" charset="0"/>
              </a:rPr>
              <a:t>ellipse.cpp</a:t>
            </a:r>
          </a:p>
        </p:txBody>
      </p:sp>
      <p:sp>
        <p:nvSpPr>
          <p:cNvPr id="12298" name="Rectangle 10"/>
          <p:cNvSpPr>
            <a:spLocks noChangeArrowheads="1"/>
          </p:cNvSpPr>
          <p:nvPr/>
        </p:nvSpPr>
        <p:spPr bwMode="auto">
          <a:xfrm>
            <a:off x="6196013" y="2428875"/>
            <a:ext cx="847725" cy="307975"/>
          </a:xfrm>
          <a:prstGeom prst="rect">
            <a:avLst/>
          </a:prstGeom>
          <a:noFill/>
          <a:ln w="9525">
            <a:solidFill>
              <a:schemeClr val="tx2">
                <a:lumMod val="50000"/>
              </a:schemeClr>
            </a:solidFill>
            <a:miter lim="800000"/>
            <a:headEnd/>
            <a:tailEnd/>
          </a:ln>
        </p:spPr>
        <p:txBody>
          <a:bodyPr wrap="none">
            <a:prstTxWarp prst="textNoShape">
              <a:avLst/>
            </a:prstTxWarp>
            <a:spAutoFit/>
          </a:bodyPr>
          <a:lstStyle/>
          <a:p>
            <a:r>
              <a:rPr lang="en-GB" sz="1400">
                <a:solidFill>
                  <a:srgbClr val="19334D"/>
                </a:solidFill>
              </a:rPr>
              <a:t>main.cpp</a:t>
            </a:r>
            <a:endParaRPr lang="fr-FR" sz="1400">
              <a:solidFill>
                <a:srgbClr val="19334D"/>
              </a:solidFill>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3314" name="Rectangle 2"/>
          <p:cNvSpPr>
            <a:spLocks noGrp="1" noChangeArrowheads="1"/>
          </p:cNvSpPr>
          <p:nvPr>
            <p:ph type="body" sz="half" idx="1"/>
          </p:nvPr>
        </p:nvSpPr>
        <p:spPr>
          <a:xfrm>
            <a:off x="381000" y="1828800"/>
            <a:ext cx="4114800" cy="4343400"/>
          </a:xfrm>
        </p:spPr>
        <p:txBody>
          <a:bodyPr/>
          <a:lstStyle/>
          <a:p>
            <a:pPr eaLnBrk="1" hangingPunct="1">
              <a:buFontTx/>
              <a:buNone/>
            </a:pPr>
            <a:endParaRPr lang="fr-FR" sz="2000"/>
          </a:p>
          <a:p>
            <a:pPr lvl="2" eaLnBrk="1" hangingPunct="1">
              <a:buFontTx/>
              <a:buNone/>
            </a:pPr>
            <a:endParaRPr lang="fr-FR" sz="1600"/>
          </a:p>
          <a:p>
            <a:pPr eaLnBrk="1" hangingPunct="1"/>
            <a:endParaRPr lang="fr-FR"/>
          </a:p>
        </p:txBody>
      </p:sp>
      <p:sp>
        <p:nvSpPr>
          <p:cNvPr id="13315" name="Rectangle 3"/>
          <p:cNvSpPr>
            <a:spLocks noGrp="1" noChangeArrowheads="1"/>
          </p:cNvSpPr>
          <p:nvPr>
            <p:ph type="title"/>
          </p:nvPr>
        </p:nvSpPr>
        <p:spPr>
          <a:xfrm>
            <a:off x="685800" y="152400"/>
            <a:ext cx="7772400" cy="1143000"/>
          </a:xfrm>
          <a:noFill/>
        </p:spPr>
        <p:txBody>
          <a:bodyPr/>
          <a:lstStyle/>
          <a:p>
            <a:pPr eaLnBrk="1" hangingPunct="1"/>
            <a:r>
              <a:rPr lang="fr-FR" sz="2800"/>
              <a:t>Constructeurs de classe</a:t>
            </a:r>
          </a:p>
        </p:txBody>
      </p:sp>
      <p:sp>
        <p:nvSpPr>
          <p:cNvPr id="13316" name="Rectangle 4"/>
          <p:cNvSpPr>
            <a:spLocks noGrp="1" noChangeArrowheads="1"/>
          </p:cNvSpPr>
          <p:nvPr>
            <p:ph type="body" sz="half" idx="2"/>
          </p:nvPr>
        </p:nvSpPr>
        <p:spPr>
          <a:xfrm>
            <a:off x="357188" y="1428750"/>
            <a:ext cx="8229600" cy="4852988"/>
          </a:xfrm>
        </p:spPr>
        <p:txBody>
          <a:bodyPr/>
          <a:lstStyle/>
          <a:p>
            <a:pPr eaLnBrk="1" hangingPunct="1"/>
            <a:r>
              <a:rPr lang="fr-FR" sz="1800">
                <a:solidFill>
                  <a:srgbClr val="800000"/>
                </a:solidFill>
              </a:rPr>
              <a:t>Le constructeur est une fonction membre qui sert à initialiser les données membres de l’objet </a:t>
            </a:r>
          </a:p>
          <a:p>
            <a:pPr lvl="2" eaLnBrk="1" hangingPunct="1">
              <a:spcBef>
                <a:spcPct val="0"/>
              </a:spcBef>
            </a:pPr>
            <a:r>
              <a:rPr lang="fr-FR" sz="1600">
                <a:solidFill>
                  <a:srgbClr val="004000"/>
                </a:solidFill>
              </a:rPr>
              <a:t>Systématiquement appelé quand un objet est instancié.</a:t>
            </a:r>
          </a:p>
          <a:p>
            <a:pPr lvl="2" eaLnBrk="1" hangingPunct="1">
              <a:spcBef>
                <a:spcPct val="0"/>
              </a:spcBef>
            </a:pPr>
            <a:r>
              <a:rPr lang="fr-FR" sz="1600">
                <a:solidFill>
                  <a:srgbClr val="004000"/>
                </a:solidFill>
              </a:rPr>
              <a:t>N’a pas de type de retour</a:t>
            </a:r>
          </a:p>
          <a:p>
            <a:pPr lvl="2" eaLnBrk="1" hangingPunct="1">
              <a:spcBef>
                <a:spcPct val="0"/>
              </a:spcBef>
            </a:pPr>
            <a:r>
              <a:rPr lang="fr-FR" sz="1600">
                <a:solidFill>
                  <a:srgbClr val="004000"/>
                </a:solidFill>
              </a:rPr>
              <a:t>Porte le nom de l’objet</a:t>
            </a:r>
          </a:p>
          <a:p>
            <a:pPr lvl="2" eaLnBrk="1" hangingPunct="1">
              <a:spcBef>
                <a:spcPct val="0"/>
              </a:spcBef>
              <a:buFontTx/>
              <a:buNone/>
            </a:pPr>
            <a:endParaRPr lang="fr-FR" sz="1600">
              <a:solidFill>
                <a:srgbClr val="004000"/>
              </a:solidFill>
            </a:endParaRPr>
          </a:p>
          <a:p>
            <a:pPr eaLnBrk="1" hangingPunct="1"/>
            <a:r>
              <a:rPr lang="fr-FR" sz="1800">
                <a:solidFill>
                  <a:srgbClr val="800000"/>
                </a:solidFill>
              </a:rPr>
              <a:t>Une même classe peut avoir plusieurs constructeurs</a:t>
            </a:r>
          </a:p>
          <a:p>
            <a:pPr eaLnBrk="1" hangingPunct="1">
              <a:buFontTx/>
              <a:buNone/>
            </a:pPr>
            <a:endParaRPr lang="fr-FR" sz="1800">
              <a:solidFill>
                <a:srgbClr val="800000"/>
              </a:solidFill>
            </a:endParaRPr>
          </a:p>
          <a:p>
            <a:pPr eaLnBrk="1" hangingPunct="1"/>
            <a:r>
              <a:rPr lang="fr-FR" sz="1800">
                <a:solidFill>
                  <a:srgbClr val="800000"/>
                </a:solidFill>
              </a:rPr>
              <a:t>Constructeurs particuliers</a:t>
            </a:r>
            <a:r>
              <a:rPr lang="fr-FR" sz="1800"/>
              <a:t> : </a:t>
            </a:r>
          </a:p>
          <a:p>
            <a:pPr lvl="1" eaLnBrk="1" hangingPunct="1"/>
            <a:r>
              <a:rPr lang="fr-FR" sz="1800">
                <a:solidFill>
                  <a:schemeClr val="accent2"/>
                </a:solidFill>
              </a:rPr>
              <a:t>constructeur par défaut</a:t>
            </a:r>
          </a:p>
          <a:p>
            <a:pPr lvl="2" eaLnBrk="1" hangingPunct="1">
              <a:spcBef>
                <a:spcPct val="0"/>
              </a:spcBef>
            </a:pPr>
            <a:r>
              <a:rPr lang="fr-FR" sz="1600">
                <a:solidFill>
                  <a:srgbClr val="004000"/>
                </a:solidFill>
              </a:rPr>
              <a:t>Ne contient aucun argument</a:t>
            </a:r>
          </a:p>
          <a:p>
            <a:pPr lvl="2" eaLnBrk="1" hangingPunct="1">
              <a:spcBef>
                <a:spcPct val="0"/>
              </a:spcBef>
            </a:pPr>
            <a:r>
              <a:rPr lang="fr-FR" sz="1600">
                <a:solidFill>
                  <a:srgbClr val="004000"/>
                </a:solidFill>
              </a:rPr>
              <a:t>Automatiquement généré si aucun constructeur n’est défini</a:t>
            </a:r>
          </a:p>
          <a:p>
            <a:pPr lvl="2" eaLnBrk="1" hangingPunct="1">
              <a:spcBef>
                <a:spcPct val="0"/>
              </a:spcBef>
            </a:pPr>
            <a:r>
              <a:rPr lang="fr-FR" sz="1600">
                <a:solidFill>
                  <a:srgbClr val="004000"/>
                </a:solidFill>
              </a:rPr>
              <a:t>A définir explicitement dans le cas contraire</a:t>
            </a:r>
          </a:p>
          <a:p>
            <a:pPr lvl="1" eaLnBrk="1" hangingPunct="1"/>
            <a:r>
              <a:rPr lang="fr-FR" sz="1800">
                <a:solidFill>
                  <a:schemeClr val="accent2"/>
                </a:solidFill>
              </a:rPr>
              <a:t>constructeur de copie</a:t>
            </a:r>
            <a:endParaRPr lang="fr-FR" sz="1800">
              <a:solidFill>
                <a:srgbClr val="008000"/>
              </a:solidFill>
            </a:endParaRPr>
          </a:p>
          <a:p>
            <a:pPr lvl="2" eaLnBrk="1" hangingPunct="1">
              <a:spcBef>
                <a:spcPct val="0"/>
              </a:spcBef>
            </a:pPr>
            <a:r>
              <a:rPr lang="fr-FR" sz="1600">
                <a:solidFill>
                  <a:srgbClr val="004000"/>
                </a:solidFill>
              </a:rPr>
              <a:t>Contient comme argument un objet du même type</a:t>
            </a:r>
          </a:p>
          <a:p>
            <a:pPr lvl="2" eaLnBrk="1" hangingPunct="1">
              <a:spcBef>
                <a:spcPct val="0"/>
              </a:spcBef>
            </a:pPr>
            <a:r>
              <a:rPr lang="fr-FR" sz="1600">
                <a:solidFill>
                  <a:srgbClr val="004000"/>
                </a:solidFill>
              </a:rPr>
              <a:t>Sert à créer des clones d’objets</a:t>
            </a:r>
          </a:p>
          <a:p>
            <a:pPr lvl="2" eaLnBrk="1" hangingPunct="1">
              <a:spcBef>
                <a:spcPct val="0"/>
              </a:spcBef>
            </a:pPr>
            <a:r>
              <a:rPr lang="fr-FR" sz="1600">
                <a:solidFill>
                  <a:srgbClr val="004000"/>
                </a:solidFill>
              </a:rPr>
              <a:t>Automatiquement généré par le compilateur (copie membre à membre) mais pas toujours satisfaisant</a:t>
            </a:r>
            <a:endParaRPr lang="fr-FR" sz="2800">
              <a:solidFill>
                <a:srgbClr val="004000"/>
              </a:solidFill>
            </a:endParaRP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4338" name="Rectangle 3"/>
          <p:cNvSpPr>
            <a:spLocks noGrp="1" noChangeArrowheads="1"/>
          </p:cNvSpPr>
          <p:nvPr>
            <p:ph type="title"/>
          </p:nvPr>
        </p:nvSpPr>
        <p:spPr>
          <a:xfrm>
            <a:off x="685800" y="152400"/>
            <a:ext cx="7772400" cy="1143000"/>
          </a:xfrm>
          <a:noFill/>
        </p:spPr>
        <p:txBody>
          <a:bodyPr/>
          <a:lstStyle/>
          <a:p>
            <a:pPr eaLnBrk="1" hangingPunct="1"/>
            <a:r>
              <a:rPr lang="fr-FR" sz="2800"/>
              <a:t>Constructeurs de classe : exemple</a:t>
            </a:r>
          </a:p>
        </p:txBody>
      </p:sp>
      <p:sp>
        <p:nvSpPr>
          <p:cNvPr id="14339" name="Rectangle 5"/>
          <p:cNvSpPr>
            <a:spLocks noChangeArrowheads="1"/>
          </p:cNvSpPr>
          <p:nvPr/>
        </p:nvSpPr>
        <p:spPr bwMode="auto">
          <a:xfrm>
            <a:off x="2928938" y="2000250"/>
            <a:ext cx="2928937" cy="4572000"/>
          </a:xfrm>
          <a:prstGeom prst="rect">
            <a:avLst/>
          </a:prstGeom>
          <a:noFill/>
          <a:ln w="9525">
            <a:solidFill>
              <a:srgbClr val="000099"/>
            </a:solidFill>
            <a:miter lim="800000"/>
            <a:headEnd/>
            <a:tailEnd/>
          </a:ln>
        </p:spPr>
        <p:txBody>
          <a:bodyPr lIns="0" tIns="0" rIns="0" bIns="0">
            <a:prstTxWarp prst="textNoShape">
              <a:avLst/>
            </a:prstTxWarp>
          </a:bodyPr>
          <a:lstStyle/>
          <a:p>
            <a:pPr marL="177800" indent="-88900" defTabSz="457200" eaLnBrk="0" hangingPunct="0">
              <a:buClr>
                <a:srgbClr val="FFFFFF"/>
              </a:buClr>
              <a:buSzPct val="90000"/>
              <a:buFont typeface="StarBats" charset="0"/>
              <a:buNone/>
              <a:tabLst>
                <a:tab pos="266700" algn="l"/>
                <a:tab pos="444500" algn="l"/>
                <a:tab pos="630238" algn="l"/>
                <a:tab pos="2171700" algn="l"/>
                <a:tab pos="2895600" algn="l"/>
                <a:tab pos="3619500" algn="l"/>
                <a:tab pos="4343400" algn="l"/>
                <a:tab pos="5067300" algn="l"/>
                <a:tab pos="5791200" algn="l"/>
                <a:tab pos="6515100" algn="l"/>
                <a:tab pos="7239000" algn="l"/>
                <a:tab pos="7962900" algn="l"/>
                <a:tab pos="8686800" algn="l"/>
              </a:tabLst>
            </a:pPr>
            <a:r>
              <a:rPr lang="en-GB" sz="1100">
                <a:solidFill>
                  <a:srgbClr val="004000"/>
                </a:solidFill>
                <a:latin typeface="Times" charset="0"/>
              </a:rPr>
              <a:t>#include “ellipse.h” </a:t>
            </a:r>
          </a:p>
          <a:p>
            <a:pPr marL="177800" indent="-88900" defTabSz="457200" eaLnBrk="0" hangingPunct="0">
              <a:buClr>
                <a:srgbClr val="FFFFFF"/>
              </a:buClr>
              <a:buSzPct val="90000"/>
              <a:buFont typeface="StarBats" charset="0"/>
              <a:buNone/>
              <a:tabLst>
                <a:tab pos="266700" algn="l"/>
                <a:tab pos="444500" algn="l"/>
                <a:tab pos="630238" algn="l"/>
                <a:tab pos="2171700" algn="l"/>
                <a:tab pos="2895600" algn="l"/>
                <a:tab pos="3619500" algn="l"/>
                <a:tab pos="4343400" algn="l"/>
                <a:tab pos="5067300" algn="l"/>
                <a:tab pos="5791200" algn="l"/>
                <a:tab pos="6515100" algn="l"/>
                <a:tab pos="7239000" algn="l"/>
                <a:tab pos="7962900" algn="l"/>
                <a:tab pos="8686800" algn="l"/>
              </a:tabLst>
            </a:pPr>
            <a:endParaRPr lang="en-GB" sz="1100">
              <a:solidFill>
                <a:srgbClr val="008000"/>
              </a:solidFill>
              <a:latin typeface="Times" charset="0"/>
            </a:endParaRPr>
          </a:p>
          <a:p>
            <a:pPr marL="177800" indent="-88900" defTabSz="457200">
              <a:tabLst>
                <a:tab pos="266700" algn="l"/>
                <a:tab pos="444500" algn="l"/>
                <a:tab pos="630238" algn="l"/>
                <a:tab pos="2171700" algn="l"/>
                <a:tab pos="2895600" algn="l"/>
                <a:tab pos="3619500" algn="l"/>
                <a:tab pos="4343400" algn="l"/>
                <a:tab pos="5067300" algn="l"/>
                <a:tab pos="5791200" algn="l"/>
                <a:tab pos="6515100" algn="l"/>
                <a:tab pos="7239000" algn="l"/>
                <a:tab pos="7962900" algn="l"/>
                <a:tab pos="8686800" algn="l"/>
              </a:tabLst>
            </a:pPr>
            <a:r>
              <a:rPr lang="fr-FR" sz="1100">
                <a:solidFill>
                  <a:srgbClr val="6600CC"/>
                </a:solidFill>
              </a:rPr>
              <a:t>Ellipse::Ellipse()</a:t>
            </a:r>
          </a:p>
          <a:p>
            <a:pPr marL="177800" indent="-88900" defTabSz="457200">
              <a:tabLst>
                <a:tab pos="266700" algn="l"/>
                <a:tab pos="444500" algn="l"/>
                <a:tab pos="630238" algn="l"/>
                <a:tab pos="2171700" algn="l"/>
                <a:tab pos="2895600" algn="l"/>
                <a:tab pos="3619500" algn="l"/>
                <a:tab pos="4343400" algn="l"/>
                <a:tab pos="5067300" algn="l"/>
                <a:tab pos="5791200" algn="l"/>
                <a:tab pos="6515100" algn="l"/>
                <a:tab pos="7239000" algn="l"/>
                <a:tab pos="7962900" algn="l"/>
                <a:tab pos="8686800" algn="l"/>
              </a:tabLst>
            </a:pPr>
            <a:r>
              <a:rPr lang="fr-FR" sz="1100">
                <a:solidFill>
                  <a:srgbClr val="6600CC"/>
                </a:solidFill>
              </a:rPr>
              <a:t>{</a:t>
            </a:r>
          </a:p>
          <a:p>
            <a:pPr marL="177800" indent="-88900" defTabSz="457200">
              <a:tabLst>
                <a:tab pos="266700" algn="l"/>
                <a:tab pos="444500" algn="l"/>
                <a:tab pos="630238" algn="l"/>
                <a:tab pos="2171700" algn="l"/>
                <a:tab pos="2895600" algn="l"/>
                <a:tab pos="3619500" algn="l"/>
                <a:tab pos="4343400" algn="l"/>
                <a:tab pos="5067300" algn="l"/>
                <a:tab pos="5791200" algn="l"/>
                <a:tab pos="6515100" algn="l"/>
                <a:tab pos="7239000" algn="l"/>
                <a:tab pos="7962900" algn="l"/>
                <a:tab pos="8686800" algn="l"/>
              </a:tabLst>
            </a:pPr>
            <a:r>
              <a:rPr lang="fr-FR" sz="1100">
                <a:solidFill>
                  <a:srgbClr val="6600CC"/>
                </a:solidFill>
              </a:rPr>
              <a:t>	m_cX = m_ cY = 0; </a:t>
            </a:r>
          </a:p>
          <a:p>
            <a:pPr marL="177800" indent="-88900" defTabSz="457200">
              <a:tabLst>
                <a:tab pos="266700" algn="l"/>
                <a:tab pos="444500" algn="l"/>
                <a:tab pos="630238" algn="l"/>
                <a:tab pos="2171700" algn="l"/>
                <a:tab pos="2895600" algn="l"/>
                <a:tab pos="3619500" algn="l"/>
                <a:tab pos="4343400" algn="l"/>
                <a:tab pos="5067300" algn="l"/>
                <a:tab pos="5791200" algn="l"/>
                <a:tab pos="6515100" algn="l"/>
                <a:tab pos="7239000" algn="l"/>
                <a:tab pos="7962900" algn="l"/>
                <a:tab pos="8686800" algn="l"/>
              </a:tabLst>
            </a:pPr>
            <a:r>
              <a:rPr lang="fr-FR" sz="1100">
                <a:solidFill>
                  <a:srgbClr val="6600CC"/>
                </a:solidFill>
              </a:rPr>
              <a:t>	m_a = m_b = 1;</a:t>
            </a:r>
          </a:p>
          <a:p>
            <a:pPr marL="177800" indent="-88900" defTabSz="457200">
              <a:tabLst>
                <a:tab pos="266700" algn="l"/>
                <a:tab pos="444500" algn="l"/>
                <a:tab pos="630238" algn="l"/>
                <a:tab pos="2171700" algn="l"/>
                <a:tab pos="2895600" algn="l"/>
                <a:tab pos="3619500" algn="l"/>
                <a:tab pos="4343400" algn="l"/>
                <a:tab pos="5067300" algn="l"/>
                <a:tab pos="5791200" algn="l"/>
                <a:tab pos="6515100" algn="l"/>
                <a:tab pos="7239000" algn="l"/>
                <a:tab pos="7962900" algn="l"/>
                <a:tab pos="8686800" algn="l"/>
              </a:tabLst>
            </a:pPr>
            <a:r>
              <a:rPr lang="fr-FR" sz="1100">
                <a:solidFill>
                  <a:srgbClr val="6600CC"/>
                </a:solidFill>
              </a:rPr>
              <a:t>}</a:t>
            </a:r>
          </a:p>
          <a:p>
            <a:pPr marL="177800" indent="-88900" defTabSz="457200">
              <a:tabLst>
                <a:tab pos="266700" algn="l"/>
                <a:tab pos="444500" algn="l"/>
                <a:tab pos="630238" algn="l"/>
                <a:tab pos="2171700" algn="l"/>
                <a:tab pos="2895600" algn="l"/>
                <a:tab pos="3619500" algn="l"/>
                <a:tab pos="4343400" algn="l"/>
                <a:tab pos="5067300" algn="l"/>
                <a:tab pos="5791200" algn="l"/>
                <a:tab pos="6515100" algn="l"/>
                <a:tab pos="7239000" algn="l"/>
                <a:tab pos="7962900" algn="l"/>
                <a:tab pos="8686800" algn="l"/>
              </a:tabLst>
            </a:pPr>
            <a:endParaRPr lang="fr-FR" sz="1100">
              <a:solidFill>
                <a:srgbClr val="6600CC"/>
              </a:solidFill>
            </a:endParaRPr>
          </a:p>
          <a:p>
            <a:pPr marL="177800" indent="-88900" defTabSz="457200">
              <a:tabLst>
                <a:tab pos="266700" algn="l"/>
                <a:tab pos="444500" algn="l"/>
                <a:tab pos="630238" algn="l"/>
                <a:tab pos="2171700" algn="l"/>
                <a:tab pos="2895600" algn="l"/>
                <a:tab pos="3619500" algn="l"/>
                <a:tab pos="4343400" algn="l"/>
                <a:tab pos="5067300" algn="l"/>
                <a:tab pos="5791200" algn="l"/>
                <a:tab pos="6515100" algn="l"/>
                <a:tab pos="7239000" algn="l"/>
                <a:tab pos="7962900" algn="l"/>
                <a:tab pos="8686800" algn="l"/>
              </a:tabLst>
            </a:pPr>
            <a:r>
              <a:rPr lang="fr-FR" sz="1100">
                <a:solidFill>
                  <a:srgbClr val="6600CC"/>
                </a:solidFill>
              </a:rPr>
              <a:t>Ellipse::Ellipse(float x, float y, float a, float b) : m_ cX(x),  m_ cY(y),  m_a(a), m_b(b)</a:t>
            </a:r>
          </a:p>
          <a:p>
            <a:pPr marL="177800" indent="-88900" defTabSz="457200">
              <a:tabLst>
                <a:tab pos="266700" algn="l"/>
                <a:tab pos="444500" algn="l"/>
                <a:tab pos="630238" algn="l"/>
                <a:tab pos="2171700" algn="l"/>
                <a:tab pos="2895600" algn="l"/>
                <a:tab pos="3619500" algn="l"/>
                <a:tab pos="4343400" algn="l"/>
                <a:tab pos="5067300" algn="l"/>
                <a:tab pos="5791200" algn="l"/>
                <a:tab pos="6515100" algn="l"/>
                <a:tab pos="7239000" algn="l"/>
                <a:tab pos="7962900" algn="l"/>
                <a:tab pos="8686800" algn="l"/>
              </a:tabLst>
            </a:pPr>
            <a:r>
              <a:rPr lang="fr-FR" sz="1100">
                <a:solidFill>
                  <a:srgbClr val="6600CC"/>
                </a:solidFill>
              </a:rPr>
              <a:t>{</a:t>
            </a:r>
          </a:p>
          <a:p>
            <a:pPr marL="177800" indent="-88900" defTabSz="457200">
              <a:tabLst>
                <a:tab pos="266700" algn="l"/>
                <a:tab pos="444500" algn="l"/>
                <a:tab pos="630238" algn="l"/>
                <a:tab pos="2171700" algn="l"/>
                <a:tab pos="2895600" algn="l"/>
                <a:tab pos="3619500" algn="l"/>
                <a:tab pos="4343400" algn="l"/>
                <a:tab pos="5067300" algn="l"/>
                <a:tab pos="5791200" algn="l"/>
                <a:tab pos="6515100" algn="l"/>
                <a:tab pos="7239000" algn="l"/>
                <a:tab pos="7962900" algn="l"/>
                <a:tab pos="8686800" algn="l"/>
              </a:tabLst>
            </a:pPr>
            <a:r>
              <a:rPr lang="fr-FR" sz="1100">
                <a:solidFill>
                  <a:srgbClr val="6600CC"/>
                </a:solidFill>
              </a:rPr>
              <a:t>}</a:t>
            </a:r>
          </a:p>
          <a:p>
            <a:pPr marL="177800" indent="-88900" defTabSz="457200">
              <a:tabLst>
                <a:tab pos="266700" algn="l"/>
                <a:tab pos="444500" algn="l"/>
                <a:tab pos="630238" algn="l"/>
                <a:tab pos="2171700" algn="l"/>
                <a:tab pos="2895600" algn="l"/>
                <a:tab pos="3619500" algn="l"/>
                <a:tab pos="4343400" algn="l"/>
                <a:tab pos="5067300" algn="l"/>
                <a:tab pos="5791200" algn="l"/>
                <a:tab pos="6515100" algn="l"/>
                <a:tab pos="7239000" algn="l"/>
                <a:tab pos="7962900" algn="l"/>
                <a:tab pos="8686800" algn="l"/>
              </a:tabLst>
            </a:pPr>
            <a:endParaRPr lang="fr-FR" sz="1100">
              <a:solidFill>
                <a:srgbClr val="6600CC"/>
              </a:solidFill>
            </a:endParaRPr>
          </a:p>
          <a:p>
            <a:pPr marL="177800" indent="-88900" defTabSz="457200">
              <a:tabLst>
                <a:tab pos="266700" algn="l"/>
                <a:tab pos="444500" algn="l"/>
                <a:tab pos="630238" algn="l"/>
                <a:tab pos="2171700" algn="l"/>
                <a:tab pos="2895600" algn="l"/>
                <a:tab pos="3619500" algn="l"/>
                <a:tab pos="4343400" algn="l"/>
                <a:tab pos="5067300" algn="l"/>
                <a:tab pos="5791200" algn="l"/>
                <a:tab pos="6515100" algn="l"/>
                <a:tab pos="7239000" algn="l"/>
                <a:tab pos="7962900" algn="l"/>
                <a:tab pos="8686800" algn="l"/>
              </a:tabLst>
            </a:pPr>
            <a:r>
              <a:rPr lang="fr-FR" sz="1100">
                <a:solidFill>
                  <a:srgbClr val="6600CC"/>
                </a:solidFill>
              </a:rPr>
              <a:t>Ellipse::Ellipse(const Ellipse &amp; e)</a:t>
            </a:r>
          </a:p>
          <a:p>
            <a:pPr marL="177800" indent="-88900" defTabSz="457200">
              <a:tabLst>
                <a:tab pos="266700" algn="l"/>
                <a:tab pos="444500" algn="l"/>
                <a:tab pos="630238" algn="l"/>
                <a:tab pos="2171700" algn="l"/>
                <a:tab pos="2895600" algn="l"/>
                <a:tab pos="3619500" algn="l"/>
                <a:tab pos="4343400" algn="l"/>
                <a:tab pos="5067300" algn="l"/>
                <a:tab pos="5791200" algn="l"/>
                <a:tab pos="6515100" algn="l"/>
                <a:tab pos="7239000" algn="l"/>
                <a:tab pos="7962900" algn="l"/>
                <a:tab pos="8686800" algn="l"/>
              </a:tabLst>
            </a:pPr>
            <a:r>
              <a:rPr lang="fr-FR" sz="1100">
                <a:solidFill>
                  <a:srgbClr val="6600CC"/>
                </a:solidFill>
              </a:rPr>
              <a:t>{</a:t>
            </a:r>
          </a:p>
          <a:p>
            <a:pPr marL="177800" lvl="1" indent="-88900" defTabSz="457200">
              <a:tabLst>
                <a:tab pos="266700" algn="l"/>
                <a:tab pos="444500" algn="l"/>
                <a:tab pos="630238" algn="l"/>
                <a:tab pos="2171700" algn="l"/>
                <a:tab pos="2895600" algn="l"/>
                <a:tab pos="3619500" algn="l"/>
                <a:tab pos="4343400" algn="l"/>
                <a:tab pos="5067300" algn="l"/>
                <a:tab pos="5791200" algn="l"/>
                <a:tab pos="6515100" algn="l"/>
                <a:tab pos="7239000" algn="l"/>
                <a:tab pos="7962900" algn="l"/>
                <a:tab pos="8686800" algn="l"/>
              </a:tabLst>
            </a:pPr>
            <a:r>
              <a:rPr lang="fr-FR" sz="1100">
                <a:solidFill>
                  <a:srgbClr val="6600CC"/>
                </a:solidFill>
              </a:rPr>
              <a:t>	m_ cX = e. m_ cX;</a:t>
            </a:r>
          </a:p>
          <a:p>
            <a:pPr marL="177800" indent="-88900" defTabSz="457200">
              <a:tabLst>
                <a:tab pos="266700" algn="l"/>
                <a:tab pos="444500" algn="l"/>
                <a:tab pos="630238" algn="l"/>
                <a:tab pos="2171700" algn="l"/>
                <a:tab pos="2895600" algn="l"/>
                <a:tab pos="3619500" algn="l"/>
                <a:tab pos="4343400" algn="l"/>
                <a:tab pos="5067300" algn="l"/>
                <a:tab pos="5791200" algn="l"/>
                <a:tab pos="6515100" algn="l"/>
                <a:tab pos="7239000" algn="l"/>
                <a:tab pos="7962900" algn="l"/>
                <a:tab pos="8686800" algn="l"/>
              </a:tabLst>
            </a:pPr>
            <a:r>
              <a:rPr lang="fr-FR" sz="1100">
                <a:solidFill>
                  <a:srgbClr val="6600CC"/>
                </a:solidFill>
              </a:rPr>
              <a:t>	m_ cY = e. m_ cY;</a:t>
            </a:r>
          </a:p>
          <a:p>
            <a:pPr marL="177800" indent="-88900" defTabSz="457200">
              <a:tabLst>
                <a:tab pos="266700" algn="l"/>
                <a:tab pos="444500" algn="l"/>
                <a:tab pos="630238" algn="l"/>
                <a:tab pos="2171700" algn="l"/>
                <a:tab pos="2895600" algn="l"/>
                <a:tab pos="3619500" algn="l"/>
                <a:tab pos="4343400" algn="l"/>
                <a:tab pos="5067300" algn="l"/>
                <a:tab pos="5791200" algn="l"/>
                <a:tab pos="6515100" algn="l"/>
                <a:tab pos="7239000" algn="l"/>
                <a:tab pos="7962900" algn="l"/>
                <a:tab pos="8686800" algn="l"/>
              </a:tabLst>
            </a:pPr>
            <a:r>
              <a:rPr lang="fr-FR" sz="1100">
                <a:solidFill>
                  <a:srgbClr val="6600CC"/>
                </a:solidFill>
              </a:rPr>
              <a:t>	m_a = e.m_a ;</a:t>
            </a:r>
          </a:p>
          <a:p>
            <a:pPr marL="177800" indent="-88900" defTabSz="457200">
              <a:tabLst>
                <a:tab pos="266700" algn="l"/>
                <a:tab pos="444500" algn="l"/>
                <a:tab pos="630238" algn="l"/>
                <a:tab pos="2171700" algn="l"/>
                <a:tab pos="2895600" algn="l"/>
                <a:tab pos="3619500" algn="l"/>
                <a:tab pos="4343400" algn="l"/>
                <a:tab pos="5067300" algn="l"/>
                <a:tab pos="5791200" algn="l"/>
                <a:tab pos="6515100" algn="l"/>
                <a:tab pos="7239000" algn="l"/>
                <a:tab pos="7962900" algn="l"/>
                <a:tab pos="8686800" algn="l"/>
              </a:tabLst>
            </a:pPr>
            <a:r>
              <a:rPr lang="fr-FR" sz="1100">
                <a:solidFill>
                  <a:srgbClr val="6600CC"/>
                </a:solidFill>
              </a:rPr>
              <a:t>	m_b = e.m_b;</a:t>
            </a:r>
          </a:p>
          <a:p>
            <a:pPr marL="177800" indent="-88900" defTabSz="457200">
              <a:tabLst>
                <a:tab pos="266700" algn="l"/>
                <a:tab pos="444500" algn="l"/>
                <a:tab pos="630238" algn="l"/>
                <a:tab pos="2171700" algn="l"/>
                <a:tab pos="2895600" algn="l"/>
                <a:tab pos="3619500" algn="l"/>
                <a:tab pos="4343400" algn="l"/>
                <a:tab pos="5067300" algn="l"/>
                <a:tab pos="5791200" algn="l"/>
                <a:tab pos="6515100" algn="l"/>
                <a:tab pos="7239000" algn="l"/>
                <a:tab pos="7962900" algn="l"/>
                <a:tab pos="8686800" algn="l"/>
              </a:tabLst>
            </a:pPr>
            <a:r>
              <a:rPr lang="fr-FR" sz="1100">
                <a:solidFill>
                  <a:srgbClr val="6600CC"/>
                </a:solidFill>
              </a:rPr>
              <a:t>}</a:t>
            </a:r>
          </a:p>
          <a:p>
            <a:pPr marL="177800" indent="-88900" defTabSz="457200">
              <a:tabLst>
                <a:tab pos="266700" algn="l"/>
                <a:tab pos="444500" algn="l"/>
                <a:tab pos="630238" algn="l"/>
                <a:tab pos="2171700" algn="l"/>
                <a:tab pos="2895600" algn="l"/>
                <a:tab pos="3619500" algn="l"/>
                <a:tab pos="4343400" algn="l"/>
                <a:tab pos="5067300" algn="l"/>
                <a:tab pos="5791200" algn="l"/>
                <a:tab pos="6515100" algn="l"/>
                <a:tab pos="7239000" algn="l"/>
                <a:tab pos="7962900" algn="l"/>
                <a:tab pos="8686800" algn="l"/>
              </a:tabLst>
            </a:pPr>
            <a:endParaRPr lang="fr-FR" sz="1100">
              <a:solidFill>
                <a:srgbClr val="6600CC"/>
              </a:solidFill>
            </a:endParaRPr>
          </a:p>
          <a:p>
            <a:pPr marL="177800" indent="-88900" defTabSz="457200">
              <a:tabLst>
                <a:tab pos="266700" algn="l"/>
                <a:tab pos="444500" algn="l"/>
                <a:tab pos="630238" algn="l"/>
                <a:tab pos="2171700" algn="l"/>
                <a:tab pos="2895600" algn="l"/>
                <a:tab pos="3619500" algn="l"/>
                <a:tab pos="4343400" algn="l"/>
                <a:tab pos="5067300" algn="l"/>
                <a:tab pos="5791200" algn="l"/>
                <a:tab pos="6515100" algn="l"/>
                <a:tab pos="7239000" algn="l"/>
                <a:tab pos="7962900" algn="l"/>
                <a:tab pos="8686800" algn="l"/>
              </a:tabLst>
            </a:pPr>
            <a:r>
              <a:rPr lang="fr-FR" sz="1100">
                <a:solidFill>
                  <a:srgbClr val="004000"/>
                </a:solidFill>
              </a:rPr>
              <a:t>void Ellipse::deplace(float dx, float dy)</a:t>
            </a:r>
          </a:p>
          <a:p>
            <a:pPr marL="177800" indent="-88900" defTabSz="457200">
              <a:tabLst>
                <a:tab pos="266700" algn="l"/>
                <a:tab pos="444500" algn="l"/>
                <a:tab pos="630238" algn="l"/>
                <a:tab pos="2171700" algn="l"/>
                <a:tab pos="2895600" algn="l"/>
                <a:tab pos="3619500" algn="l"/>
                <a:tab pos="4343400" algn="l"/>
                <a:tab pos="5067300" algn="l"/>
                <a:tab pos="5791200" algn="l"/>
                <a:tab pos="6515100" algn="l"/>
                <a:tab pos="7239000" algn="l"/>
                <a:tab pos="7962900" algn="l"/>
                <a:tab pos="8686800" algn="l"/>
              </a:tabLst>
            </a:pPr>
            <a:r>
              <a:rPr lang="fr-FR" sz="1100">
                <a:solidFill>
                  <a:srgbClr val="004000"/>
                </a:solidFill>
              </a:rPr>
              <a:t>{	</a:t>
            </a:r>
          </a:p>
          <a:p>
            <a:pPr marL="177800" indent="-88900" defTabSz="457200">
              <a:tabLst>
                <a:tab pos="266700" algn="l"/>
                <a:tab pos="444500" algn="l"/>
                <a:tab pos="630238" algn="l"/>
                <a:tab pos="2171700" algn="l"/>
                <a:tab pos="2895600" algn="l"/>
                <a:tab pos="3619500" algn="l"/>
                <a:tab pos="4343400" algn="l"/>
                <a:tab pos="5067300" algn="l"/>
                <a:tab pos="5791200" algn="l"/>
                <a:tab pos="6515100" algn="l"/>
                <a:tab pos="7239000" algn="l"/>
                <a:tab pos="7962900" algn="l"/>
                <a:tab pos="8686800" algn="l"/>
              </a:tabLst>
            </a:pPr>
            <a:r>
              <a:rPr lang="fr-FR" sz="1100">
                <a:solidFill>
                  <a:srgbClr val="004000"/>
                </a:solidFill>
              </a:rPr>
              <a:t>	m_ cX += dx;  m_cY += dy;</a:t>
            </a:r>
          </a:p>
          <a:p>
            <a:pPr marL="177800" indent="-88900" defTabSz="457200">
              <a:tabLst>
                <a:tab pos="266700" algn="l"/>
                <a:tab pos="444500" algn="l"/>
                <a:tab pos="630238" algn="l"/>
                <a:tab pos="2171700" algn="l"/>
                <a:tab pos="2895600" algn="l"/>
                <a:tab pos="3619500" algn="l"/>
                <a:tab pos="4343400" algn="l"/>
                <a:tab pos="5067300" algn="l"/>
                <a:tab pos="5791200" algn="l"/>
                <a:tab pos="6515100" algn="l"/>
                <a:tab pos="7239000" algn="l"/>
                <a:tab pos="7962900" algn="l"/>
                <a:tab pos="8686800" algn="l"/>
              </a:tabLst>
            </a:pPr>
            <a:r>
              <a:rPr lang="fr-FR" sz="1100">
                <a:solidFill>
                  <a:srgbClr val="004000"/>
                </a:solidFill>
              </a:rPr>
              <a:t>} </a:t>
            </a:r>
          </a:p>
          <a:p>
            <a:pPr marL="177800" indent="-88900" defTabSz="457200">
              <a:tabLst>
                <a:tab pos="266700" algn="l"/>
                <a:tab pos="444500" algn="l"/>
                <a:tab pos="630238" algn="l"/>
                <a:tab pos="2171700" algn="l"/>
                <a:tab pos="2895600" algn="l"/>
                <a:tab pos="3619500" algn="l"/>
                <a:tab pos="4343400" algn="l"/>
                <a:tab pos="5067300" algn="l"/>
                <a:tab pos="5791200" algn="l"/>
                <a:tab pos="6515100" algn="l"/>
                <a:tab pos="7239000" algn="l"/>
                <a:tab pos="7962900" algn="l"/>
                <a:tab pos="8686800" algn="l"/>
              </a:tabLst>
            </a:pPr>
            <a:endParaRPr lang="fr-FR" sz="1100">
              <a:solidFill>
                <a:srgbClr val="004000"/>
              </a:solidFill>
            </a:endParaRPr>
          </a:p>
          <a:p>
            <a:pPr marL="177800" indent="-88900" defTabSz="457200">
              <a:tabLst>
                <a:tab pos="266700" algn="l"/>
                <a:tab pos="444500" algn="l"/>
                <a:tab pos="630238" algn="l"/>
                <a:tab pos="2171700" algn="l"/>
                <a:tab pos="2895600" algn="l"/>
                <a:tab pos="3619500" algn="l"/>
                <a:tab pos="4343400" algn="l"/>
                <a:tab pos="5067300" algn="l"/>
                <a:tab pos="5791200" algn="l"/>
                <a:tab pos="6515100" algn="l"/>
                <a:tab pos="7239000" algn="l"/>
                <a:tab pos="7962900" algn="l"/>
                <a:tab pos="8686800" algn="l"/>
              </a:tabLst>
            </a:pPr>
            <a:r>
              <a:rPr lang="fr-FR" sz="1100" i="1">
                <a:solidFill>
                  <a:srgbClr val="004000"/>
                </a:solidFill>
              </a:rPr>
              <a:t>etc …</a:t>
            </a:r>
          </a:p>
        </p:txBody>
      </p:sp>
      <p:sp>
        <p:nvSpPr>
          <p:cNvPr id="14340" name="Rectangle 6"/>
          <p:cNvSpPr>
            <a:spLocks noChangeArrowheads="1"/>
          </p:cNvSpPr>
          <p:nvPr/>
        </p:nvSpPr>
        <p:spPr bwMode="auto">
          <a:xfrm>
            <a:off x="6000750" y="2000250"/>
            <a:ext cx="2857500" cy="2071688"/>
          </a:xfrm>
          <a:prstGeom prst="rect">
            <a:avLst/>
          </a:prstGeom>
          <a:noFill/>
          <a:ln w="9525">
            <a:solidFill>
              <a:srgbClr val="000099"/>
            </a:solidFill>
            <a:miter lim="800000"/>
            <a:headEnd/>
            <a:tailEnd/>
          </a:ln>
        </p:spPr>
        <p:txBody>
          <a:bodyPr lIns="0" tIns="0" rIns="0" bIns="0">
            <a:prstTxWarp prst="textNoShape">
              <a:avLst/>
            </a:prstTxWarp>
          </a:bodyPr>
          <a:lstStyle/>
          <a:p>
            <a:pPr marL="282575" indent="-174625" defTabSz="457200">
              <a:tabLst>
                <a:tab pos="282575" algn="l"/>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fr-FR" sz="1100">
                <a:solidFill>
                  <a:srgbClr val="004000"/>
                </a:solidFill>
              </a:rPr>
              <a:t>#include  "ellipse.h"</a:t>
            </a:r>
          </a:p>
          <a:p>
            <a:pPr marL="282575" indent="-174625" defTabSz="457200">
              <a:tabLst>
                <a:tab pos="282575" algn="l"/>
                <a:tab pos="723900" algn="l"/>
                <a:tab pos="1447800" algn="l"/>
                <a:tab pos="2171700" algn="l"/>
                <a:tab pos="2895600" algn="l"/>
                <a:tab pos="3619500" algn="l"/>
                <a:tab pos="4343400" algn="l"/>
                <a:tab pos="5067300" algn="l"/>
                <a:tab pos="5791200" algn="l"/>
                <a:tab pos="6515100" algn="l"/>
                <a:tab pos="7239000" algn="l"/>
                <a:tab pos="7962900" algn="l"/>
                <a:tab pos="8686800" algn="l"/>
              </a:tabLst>
            </a:pPr>
            <a:endParaRPr lang="fr-FR" sz="1100">
              <a:solidFill>
                <a:srgbClr val="004000"/>
              </a:solidFill>
            </a:endParaRPr>
          </a:p>
          <a:p>
            <a:pPr marL="282575" indent="-174625" defTabSz="457200">
              <a:tabLst>
                <a:tab pos="282575" algn="l"/>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fr-FR" sz="1100">
                <a:solidFill>
                  <a:srgbClr val="004000"/>
                </a:solidFill>
              </a:rPr>
              <a:t>int main()</a:t>
            </a:r>
          </a:p>
          <a:p>
            <a:pPr marL="282575" indent="-174625" defTabSz="457200">
              <a:tabLst>
                <a:tab pos="282575" algn="l"/>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fr-FR" sz="1100">
                <a:solidFill>
                  <a:srgbClr val="004000"/>
                </a:solidFill>
              </a:rPr>
              <a:t>{</a:t>
            </a:r>
          </a:p>
          <a:p>
            <a:pPr marL="282575" indent="-174625" defTabSz="457200">
              <a:tabLst>
                <a:tab pos="282575" algn="l"/>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fr-FR" sz="1100">
                <a:solidFill>
                  <a:srgbClr val="004000"/>
                </a:solidFill>
              </a:rPr>
              <a:t>	Ellipse  e1;</a:t>
            </a:r>
          </a:p>
          <a:p>
            <a:pPr marL="282575" indent="-174625" defTabSz="457200">
              <a:tabLst>
                <a:tab pos="282575" algn="l"/>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fr-FR" sz="1100">
                <a:solidFill>
                  <a:srgbClr val="004000"/>
                </a:solidFill>
              </a:rPr>
              <a:t>	 Ellipse e2(2.5, 6.5, 12, 15);</a:t>
            </a:r>
          </a:p>
          <a:p>
            <a:pPr marL="282575" indent="-174625" defTabSz="457200">
              <a:tabLst>
                <a:tab pos="282575" algn="l"/>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fr-FR" sz="1100">
                <a:solidFill>
                  <a:srgbClr val="004000"/>
                </a:solidFill>
              </a:rPr>
              <a:t>	 Ellipse e3(e1);    	</a:t>
            </a:r>
            <a:r>
              <a:rPr lang="fr-FR" sz="1100">
                <a:solidFill>
                  <a:srgbClr val="FF0000"/>
                </a:solidFill>
              </a:rPr>
              <a:t>// e3 est un clone de e1</a:t>
            </a:r>
          </a:p>
          <a:p>
            <a:pPr marL="282575" indent="-174625" defTabSz="457200">
              <a:tabLst>
                <a:tab pos="282575" algn="l"/>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fr-FR" sz="1100">
                <a:solidFill>
                  <a:srgbClr val="004000"/>
                </a:solidFill>
              </a:rPr>
              <a:t>	 Ellipse e4 = e1;   	</a:t>
            </a:r>
            <a:r>
              <a:rPr lang="fr-FR" sz="1100">
                <a:solidFill>
                  <a:srgbClr val="FF0000"/>
                </a:solidFill>
              </a:rPr>
              <a:t>// e4 est un clone de e1</a:t>
            </a:r>
          </a:p>
          <a:p>
            <a:pPr marL="282575" indent="-174625" defTabSz="457200">
              <a:tabLst>
                <a:tab pos="282575" algn="l"/>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fr-FR" sz="1100">
                <a:solidFill>
                  <a:srgbClr val="004000"/>
                </a:solidFill>
              </a:rPr>
              <a:t>	return 0;</a:t>
            </a:r>
          </a:p>
          <a:p>
            <a:pPr marL="282575" indent="-174625" defTabSz="457200">
              <a:tabLst>
                <a:tab pos="282575" algn="l"/>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fr-FR" sz="1100">
                <a:solidFill>
                  <a:srgbClr val="004000"/>
                </a:solidFill>
              </a:rPr>
              <a:t>}</a:t>
            </a:r>
          </a:p>
        </p:txBody>
      </p:sp>
      <p:sp>
        <p:nvSpPr>
          <p:cNvPr id="14341" name="Rectangle 7"/>
          <p:cNvSpPr>
            <a:spLocks noChangeArrowheads="1"/>
          </p:cNvSpPr>
          <p:nvPr/>
        </p:nvSpPr>
        <p:spPr bwMode="auto">
          <a:xfrm>
            <a:off x="195263" y="2000250"/>
            <a:ext cx="2590800" cy="2857500"/>
          </a:xfrm>
          <a:prstGeom prst="rect">
            <a:avLst/>
          </a:prstGeom>
          <a:noFill/>
          <a:ln w="9525">
            <a:solidFill>
              <a:srgbClr val="000099"/>
            </a:solidFill>
            <a:miter lim="800000"/>
            <a:headEnd/>
            <a:tailEnd/>
          </a:ln>
        </p:spPr>
        <p:txBody>
          <a:bodyPr lIns="0" tIns="0" rIns="0" bIns="0">
            <a:prstTxWarp prst="textNoShape">
              <a:avLst/>
            </a:prstTxWarp>
          </a:bodyPr>
          <a:lstStyle/>
          <a:p>
            <a:pPr marL="282575" indent="-174625" defTabSz="457200" eaLnBrk="0" hangingPunct="0">
              <a:buClr>
                <a:srgbClr val="FFFFFF"/>
              </a:buClr>
              <a:buSzPct val="72000"/>
              <a:buFont typeface="StarBats" charset="0"/>
              <a:buNone/>
              <a:tabLst>
                <a:tab pos="282575" algn="l"/>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fr-FR" sz="1100">
                <a:solidFill>
                  <a:srgbClr val="004000"/>
                </a:solidFill>
              </a:rPr>
              <a:t>class Ellipse</a:t>
            </a:r>
          </a:p>
          <a:p>
            <a:pPr marL="282575" indent="-174625" defTabSz="457200">
              <a:tabLst>
                <a:tab pos="282575" algn="l"/>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fr-FR" sz="1100">
                <a:solidFill>
                  <a:srgbClr val="004000"/>
                </a:solidFill>
              </a:rPr>
              <a:t>{</a:t>
            </a:r>
          </a:p>
          <a:p>
            <a:pPr marL="282575" indent="-174625" defTabSz="457200">
              <a:tabLst>
                <a:tab pos="282575" algn="l"/>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fr-FR" sz="1100">
                <a:solidFill>
                  <a:srgbClr val="6600CC"/>
                </a:solidFill>
              </a:rPr>
              <a:t>public :</a:t>
            </a:r>
          </a:p>
          <a:p>
            <a:pPr marL="282575" indent="-174625" defTabSz="457200">
              <a:tabLst>
                <a:tab pos="282575" algn="l"/>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fr-FR" sz="1100">
                <a:solidFill>
                  <a:srgbClr val="6600CC"/>
                </a:solidFill>
              </a:rPr>
              <a:t>	Ellipse();     </a:t>
            </a:r>
            <a:r>
              <a:rPr lang="fr-FR" sz="1100">
                <a:solidFill>
                  <a:schemeClr val="accent2"/>
                </a:solidFill>
              </a:rPr>
              <a:t>// Constructeur par défaut</a:t>
            </a:r>
          </a:p>
          <a:p>
            <a:pPr marL="282575" indent="-174625" defTabSz="457200">
              <a:tabLst>
                <a:tab pos="282575" algn="l"/>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fr-FR" sz="1100">
                <a:solidFill>
                  <a:srgbClr val="6600CC"/>
                </a:solidFill>
              </a:rPr>
              <a:t>	 Ellipse(float x, float y, float  a, float b);</a:t>
            </a:r>
          </a:p>
          <a:p>
            <a:pPr marL="282575" indent="-174625" defTabSz="457200">
              <a:spcBef>
                <a:spcPct val="20000"/>
              </a:spcBef>
              <a:tabLst>
                <a:tab pos="282575" algn="l"/>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fr-FR" sz="1100">
                <a:solidFill>
                  <a:srgbClr val="6600CC"/>
                </a:solidFill>
              </a:rPr>
              <a:t>	 Ellipse(const Ellipse &amp; e);</a:t>
            </a:r>
          </a:p>
          <a:p>
            <a:pPr marL="282575" indent="-174625" defTabSz="457200">
              <a:tabLst>
                <a:tab pos="282575" algn="l"/>
                <a:tab pos="723900" algn="l"/>
                <a:tab pos="1447800" algn="l"/>
                <a:tab pos="2171700" algn="l"/>
                <a:tab pos="2895600" algn="l"/>
                <a:tab pos="3619500" algn="l"/>
                <a:tab pos="4343400" algn="l"/>
                <a:tab pos="5067300" algn="l"/>
                <a:tab pos="5791200" algn="l"/>
                <a:tab pos="6515100" algn="l"/>
                <a:tab pos="7239000" algn="l"/>
                <a:tab pos="7962900" algn="l"/>
                <a:tab pos="8686800" algn="l"/>
              </a:tabLst>
            </a:pPr>
            <a:endParaRPr lang="fr-FR" sz="1100">
              <a:solidFill>
                <a:srgbClr val="6600CC"/>
              </a:solidFill>
            </a:endParaRPr>
          </a:p>
          <a:p>
            <a:pPr marL="282575" indent="-174625" defTabSz="457200">
              <a:tabLst>
                <a:tab pos="282575" algn="l"/>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fr-FR" sz="1100">
                <a:solidFill>
                  <a:srgbClr val="004000"/>
                </a:solidFill>
              </a:rPr>
              <a:t>protected :</a:t>
            </a:r>
          </a:p>
          <a:p>
            <a:pPr marL="282575" indent="-174625" defTabSz="457200">
              <a:tabLst>
                <a:tab pos="282575" algn="l"/>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fr-FR" sz="1100">
                <a:solidFill>
                  <a:srgbClr val="004000"/>
                </a:solidFill>
              </a:rPr>
              <a:t>	float m_cX, m_cY;</a:t>
            </a:r>
          </a:p>
          <a:p>
            <a:pPr marL="282575" indent="-174625" defTabSz="457200">
              <a:tabLst>
                <a:tab pos="282575" algn="l"/>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fr-FR" sz="1100">
                <a:solidFill>
                  <a:srgbClr val="004000"/>
                </a:solidFill>
              </a:rPr>
              <a:t>	float m_a, m_b;</a:t>
            </a:r>
          </a:p>
          <a:p>
            <a:pPr marL="282575" indent="-174625" defTabSz="457200">
              <a:tabLst>
                <a:tab pos="282575" algn="l"/>
                <a:tab pos="723900" algn="l"/>
                <a:tab pos="1447800" algn="l"/>
                <a:tab pos="2171700" algn="l"/>
                <a:tab pos="2895600" algn="l"/>
                <a:tab pos="3619500" algn="l"/>
                <a:tab pos="4343400" algn="l"/>
                <a:tab pos="5067300" algn="l"/>
                <a:tab pos="5791200" algn="l"/>
                <a:tab pos="6515100" algn="l"/>
                <a:tab pos="7239000" algn="l"/>
                <a:tab pos="7962900" algn="l"/>
                <a:tab pos="8686800" algn="l"/>
              </a:tabLst>
            </a:pPr>
            <a:endParaRPr lang="fr-FR" sz="1100">
              <a:solidFill>
                <a:srgbClr val="004000"/>
              </a:solidFill>
            </a:endParaRPr>
          </a:p>
          <a:p>
            <a:pPr marL="282575" indent="-174625" defTabSz="457200">
              <a:tabLst>
                <a:tab pos="282575" algn="l"/>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fr-FR" sz="1100">
                <a:solidFill>
                  <a:srgbClr val="004000"/>
                </a:solidFill>
              </a:rPr>
              <a:t>public :</a:t>
            </a:r>
          </a:p>
          <a:p>
            <a:pPr marL="282575" indent="-174625" defTabSz="457200">
              <a:tabLst>
                <a:tab pos="282575" algn="l"/>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fr-FR" sz="1100">
                <a:solidFill>
                  <a:srgbClr val="004000"/>
                </a:solidFill>
              </a:rPr>
              <a:t>	void deplace(float dx, float dy);</a:t>
            </a:r>
          </a:p>
          <a:p>
            <a:pPr marL="282575" indent="-174625" defTabSz="457200">
              <a:tabLst>
                <a:tab pos="282575" algn="l"/>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fr-FR" sz="1100">
                <a:solidFill>
                  <a:srgbClr val="004000"/>
                </a:solidFill>
              </a:rPr>
              <a:t>	void zoom(float z) ;</a:t>
            </a:r>
          </a:p>
          <a:p>
            <a:pPr marL="282575" indent="-174625" defTabSz="457200">
              <a:tabLst>
                <a:tab pos="282575" algn="l"/>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fr-FR" sz="1100">
                <a:solidFill>
                  <a:srgbClr val="004000"/>
                </a:solidFill>
              </a:rPr>
              <a:t>	float surface() ;</a:t>
            </a:r>
            <a:endParaRPr lang="en-GB" sz="1100">
              <a:solidFill>
                <a:srgbClr val="004000"/>
              </a:solidFill>
            </a:endParaRPr>
          </a:p>
          <a:p>
            <a:pPr marL="282575" indent="-174625" defTabSz="457200">
              <a:tabLst>
                <a:tab pos="282575" algn="l"/>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fr-FR" sz="1100">
                <a:solidFill>
                  <a:srgbClr val="004000"/>
                </a:solidFill>
              </a:rPr>
              <a:t>};</a:t>
            </a:r>
            <a:endParaRPr lang="en-GB" sz="1100">
              <a:solidFill>
                <a:srgbClr val="004000"/>
              </a:solidFill>
            </a:endParaRPr>
          </a:p>
        </p:txBody>
      </p:sp>
      <p:sp>
        <p:nvSpPr>
          <p:cNvPr id="14342" name="Rectangle 8"/>
          <p:cNvSpPr>
            <a:spLocks noChangeArrowheads="1"/>
          </p:cNvSpPr>
          <p:nvPr/>
        </p:nvSpPr>
        <p:spPr bwMode="auto">
          <a:xfrm>
            <a:off x="214313" y="1500188"/>
            <a:ext cx="838200" cy="276225"/>
          </a:xfrm>
          <a:prstGeom prst="rect">
            <a:avLst/>
          </a:prstGeom>
          <a:noFill/>
          <a:ln w="9525">
            <a:solidFill>
              <a:schemeClr val="tx2">
                <a:lumMod val="50000"/>
              </a:schemeClr>
            </a:solidFill>
            <a:miter lim="800000"/>
            <a:headEnd/>
            <a:tailEnd/>
          </a:ln>
        </p:spPr>
        <p:txBody>
          <a:bodyPr>
            <a:prstTxWarp prst="textNoShape">
              <a:avLst/>
            </a:prstTxWarp>
            <a:spAutoFit/>
          </a:bodyPr>
          <a:lstStyle/>
          <a:p>
            <a:pPr eaLnBrk="0" hangingPunct="0">
              <a:spcBef>
                <a:spcPct val="50000"/>
              </a:spcBef>
              <a:buClr>
                <a:srgbClr val="FFFFFF"/>
              </a:buClr>
              <a:buSzPct val="72000"/>
              <a:buFont typeface="StarBats" charset="0"/>
              <a:buNone/>
            </a:pPr>
            <a:r>
              <a:rPr lang="en-GB" sz="1200">
                <a:solidFill>
                  <a:srgbClr val="19334D"/>
                </a:solidFill>
                <a:latin typeface="Times" charset="0"/>
              </a:rPr>
              <a:t>ellipse.h</a:t>
            </a:r>
            <a:endParaRPr lang="fr-FR" sz="800" i="1">
              <a:solidFill>
                <a:srgbClr val="19334D"/>
              </a:solidFill>
            </a:endParaRPr>
          </a:p>
        </p:txBody>
      </p:sp>
      <p:sp>
        <p:nvSpPr>
          <p:cNvPr id="14343" name="Rectangle 9"/>
          <p:cNvSpPr>
            <a:spLocks noChangeArrowheads="1"/>
          </p:cNvSpPr>
          <p:nvPr/>
        </p:nvSpPr>
        <p:spPr bwMode="auto">
          <a:xfrm>
            <a:off x="2928938" y="1500188"/>
            <a:ext cx="849312" cy="276225"/>
          </a:xfrm>
          <a:prstGeom prst="rect">
            <a:avLst/>
          </a:prstGeom>
          <a:noFill/>
          <a:ln w="9525">
            <a:solidFill>
              <a:schemeClr val="tx2">
                <a:lumMod val="50000"/>
              </a:schemeClr>
            </a:solidFill>
            <a:miter lim="800000"/>
            <a:headEnd/>
            <a:tailEnd/>
          </a:ln>
        </p:spPr>
        <p:txBody>
          <a:bodyPr wrap="none">
            <a:prstTxWarp prst="textNoShape">
              <a:avLst/>
            </a:prstTxWarp>
            <a:spAutoFit/>
          </a:bodyPr>
          <a:lstStyle/>
          <a:p>
            <a:pPr eaLnBrk="0" hangingPunct="0">
              <a:buClr>
                <a:srgbClr val="FFFFFF"/>
              </a:buClr>
              <a:buSzPct val="72000"/>
              <a:buFont typeface="StarBats" charset="0"/>
              <a:buNone/>
            </a:pPr>
            <a:r>
              <a:rPr lang="en-GB" sz="1200">
                <a:solidFill>
                  <a:srgbClr val="19334D"/>
                </a:solidFill>
                <a:latin typeface="Times" charset="0"/>
              </a:rPr>
              <a:t>ellipse.cpp</a:t>
            </a:r>
          </a:p>
        </p:txBody>
      </p:sp>
      <p:sp>
        <p:nvSpPr>
          <p:cNvPr id="14344" name="Rectangle 10"/>
          <p:cNvSpPr>
            <a:spLocks noChangeArrowheads="1"/>
          </p:cNvSpPr>
          <p:nvPr/>
        </p:nvSpPr>
        <p:spPr bwMode="auto">
          <a:xfrm>
            <a:off x="6000750" y="1500188"/>
            <a:ext cx="755650" cy="276225"/>
          </a:xfrm>
          <a:prstGeom prst="rect">
            <a:avLst/>
          </a:prstGeom>
          <a:noFill/>
          <a:ln w="9525">
            <a:solidFill>
              <a:schemeClr val="tx2">
                <a:lumMod val="50000"/>
              </a:schemeClr>
            </a:solidFill>
            <a:miter lim="800000"/>
            <a:headEnd/>
            <a:tailEnd/>
          </a:ln>
        </p:spPr>
        <p:txBody>
          <a:bodyPr wrap="none">
            <a:prstTxWarp prst="textNoShape">
              <a:avLst/>
            </a:prstTxWarp>
            <a:spAutoFit/>
          </a:bodyPr>
          <a:lstStyle/>
          <a:p>
            <a:pPr>
              <a:buClr>
                <a:srgbClr val="FFFFFF"/>
              </a:buClr>
              <a:buSzPct val="72000"/>
            </a:pPr>
            <a:r>
              <a:rPr lang="en-GB" sz="1200">
                <a:solidFill>
                  <a:srgbClr val="19334D"/>
                </a:solidFill>
              </a:rPr>
              <a:t>main.cpp</a:t>
            </a:r>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a:xfrm>
            <a:off x="642938" y="214313"/>
            <a:ext cx="7772400" cy="1143000"/>
          </a:xfrm>
          <a:noFill/>
        </p:spPr>
        <p:txBody>
          <a:bodyPr/>
          <a:lstStyle/>
          <a:p>
            <a:pPr eaLnBrk="1" hangingPunct="1"/>
            <a:r>
              <a:rPr lang="fr-FR" sz="2800"/>
              <a:t>Destructeur de classe</a:t>
            </a:r>
          </a:p>
        </p:txBody>
      </p:sp>
      <p:sp>
        <p:nvSpPr>
          <p:cNvPr id="15363" name="Rectangle 3"/>
          <p:cNvSpPr>
            <a:spLocks noGrp="1" noChangeArrowheads="1"/>
          </p:cNvSpPr>
          <p:nvPr>
            <p:ph type="body" sz="half" idx="2"/>
          </p:nvPr>
        </p:nvSpPr>
        <p:spPr>
          <a:xfrm>
            <a:off x="857250" y="1214438"/>
            <a:ext cx="7391400" cy="1676400"/>
          </a:xfrm>
        </p:spPr>
        <p:txBody>
          <a:bodyPr/>
          <a:lstStyle/>
          <a:p>
            <a:pPr eaLnBrk="1" hangingPunct="1"/>
            <a:r>
              <a:rPr lang="fr-FR" sz="1400">
                <a:solidFill>
                  <a:srgbClr val="800000"/>
                </a:solidFill>
              </a:rPr>
              <a:t>Fonction membre systématiquement appelée juste avant la destruction d’un objet</a:t>
            </a:r>
          </a:p>
          <a:p>
            <a:pPr eaLnBrk="1" hangingPunct="1"/>
            <a:r>
              <a:rPr lang="fr-FR" sz="1400">
                <a:solidFill>
                  <a:srgbClr val="800000"/>
                </a:solidFill>
              </a:rPr>
              <a:t>Porte le nom de la classe et est précédé de ~</a:t>
            </a:r>
          </a:p>
          <a:p>
            <a:pPr eaLnBrk="1" hangingPunct="1"/>
            <a:r>
              <a:rPr lang="fr-FR" sz="1400">
                <a:solidFill>
                  <a:srgbClr val="800000"/>
                </a:solidFill>
              </a:rPr>
              <a:t>Pas de type de retour</a:t>
            </a:r>
          </a:p>
          <a:p>
            <a:pPr eaLnBrk="1" hangingPunct="1"/>
            <a:r>
              <a:rPr lang="fr-FR" sz="1400">
                <a:solidFill>
                  <a:srgbClr val="800000"/>
                </a:solidFill>
              </a:rPr>
              <a:t>Pas d’arguments</a:t>
            </a:r>
          </a:p>
          <a:p>
            <a:pPr eaLnBrk="1" hangingPunct="1"/>
            <a:r>
              <a:rPr lang="fr-FR" sz="1400">
                <a:solidFill>
                  <a:srgbClr val="800000"/>
                </a:solidFill>
              </a:rPr>
              <a:t>Un seul par classe</a:t>
            </a:r>
          </a:p>
          <a:p>
            <a:pPr eaLnBrk="1" hangingPunct="1"/>
            <a:r>
              <a:rPr lang="fr-FR" sz="1400">
                <a:solidFill>
                  <a:srgbClr val="800000"/>
                </a:solidFill>
              </a:rPr>
              <a:t>Permet de libérer les ressources</a:t>
            </a:r>
          </a:p>
        </p:txBody>
      </p:sp>
      <p:sp>
        <p:nvSpPr>
          <p:cNvPr id="15364" name="Rectangle 4"/>
          <p:cNvSpPr>
            <a:spLocks noChangeArrowheads="1"/>
          </p:cNvSpPr>
          <p:nvPr/>
        </p:nvSpPr>
        <p:spPr bwMode="auto">
          <a:xfrm>
            <a:off x="3214688" y="3276600"/>
            <a:ext cx="2500312" cy="3581400"/>
          </a:xfrm>
          <a:prstGeom prst="rect">
            <a:avLst/>
          </a:prstGeom>
          <a:noFill/>
          <a:ln w="9525">
            <a:solidFill>
              <a:srgbClr val="000099"/>
            </a:solidFill>
            <a:miter lim="800000"/>
            <a:headEnd/>
            <a:tailEnd/>
          </a:ln>
        </p:spPr>
        <p:txBody>
          <a:bodyPr lIns="0" tIns="0" rIns="0" bIns="0">
            <a:prstTxWarp prst="textNoShape">
              <a:avLst/>
            </a:prstTxWarp>
          </a:bodyPr>
          <a:lstStyle/>
          <a:p>
            <a:pPr marL="282575" indent="-174625" defTabSz="457200" eaLnBrk="0" hangingPunct="0">
              <a:buClr>
                <a:srgbClr val="FFFFFF"/>
              </a:buClr>
              <a:buSzPct val="90000"/>
              <a:buFont typeface="StarBats" charset="0"/>
              <a:buNone/>
              <a:tabLst>
                <a:tab pos="282575" algn="l"/>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en-GB" sz="1100">
                <a:solidFill>
                  <a:srgbClr val="004000"/>
                </a:solidFill>
                <a:latin typeface="Times" charset="0"/>
              </a:rPr>
              <a:t>#include “ellipse.h” </a:t>
            </a:r>
          </a:p>
          <a:p>
            <a:pPr marL="282575" indent="-174625" defTabSz="457200" eaLnBrk="0" hangingPunct="0">
              <a:buClr>
                <a:srgbClr val="FFFFFF"/>
              </a:buClr>
              <a:buSzPct val="90000"/>
              <a:buFont typeface="StarBats" charset="0"/>
              <a:buNone/>
              <a:tabLst>
                <a:tab pos="282575" algn="l"/>
                <a:tab pos="723900" algn="l"/>
                <a:tab pos="1447800" algn="l"/>
                <a:tab pos="2171700" algn="l"/>
                <a:tab pos="2895600" algn="l"/>
                <a:tab pos="3619500" algn="l"/>
                <a:tab pos="4343400" algn="l"/>
                <a:tab pos="5067300" algn="l"/>
                <a:tab pos="5791200" algn="l"/>
                <a:tab pos="6515100" algn="l"/>
                <a:tab pos="7239000" algn="l"/>
                <a:tab pos="7962900" algn="l"/>
                <a:tab pos="8686800" algn="l"/>
              </a:tabLst>
            </a:pPr>
            <a:endParaRPr lang="en-GB" sz="1100">
              <a:solidFill>
                <a:srgbClr val="004000"/>
              </a:solidFill>
              <a:latin typeface="Times" charset="0"/>
            </a:endParaRPr>
          </a:p>
          <a:p>
            <a:pPr marL="282575" indent="-174625" defTabSz="457200">
              <a:tabLst>
                <a:tab pos="282575" algn="l"/>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fr-FR" sz="1100">
                <a:solidFill>
                  <a:srgbClr val="004000"/>
                </a:solidFill>
              </a:rPr>
              <a:t>Ellipse::Ellipse()</a:t>
            </a:r>
          </a:p>
          <a:p>
            <a:pPr marL="282575" indent="-174625" defTabSz="457200">
              <a:tabLst>
                <a:tab pos="282575" algn="l"/>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fr-FR" sz="1100">
                <a:solidFill>
                  <a:srgbClr val="004000"/>
                </a:solidFill>
              </a:rPr>
              <a:t>{</a:t>
            </a:r>
          </a:p>
          <a:p>
            <a:pPr marL="282575" indent="-174625" defTabSz="457200">
              <a:tabLst>
                <a:tab pos="282575" algn="l"/>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fr-FR" sz="1100">
                <a:solidFill>
                  <a:srgbClr val="004000"/>
                </a:solidFill>
              </a:rPr>
              <a:t>	m_cX = m_ cY = 0;</a:t>
            </a:r>
          </a:p>
          <a:p>
            <a:pPr marL="282575" indent="-174625" defTabSz="457200">
              <a:tabLst>
                <a:tab pos="282575" algn="l"/>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fr-FR" sz="1100">
                <a:solidFill>
                  <a:srgbClr val="004000"/>
                </a:solidFill>
              </a:rPr>
              <a:t>	m_a = m_b = 1;</a:t>
            </a:r>
          </a:p>
          <a:p>
            <a:pPr marL="282575" indent="-174625" defTabSz="457200">
              <a:tabLst>
                <a:tab pos="282575" algn="l"/>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fr-FR" sz="1100">
                <a:solidFill>
                  <a:srgbClr val="004000"/>
                </a:solidFill>
              </a:rPr>
              <a:t>}</a:t>
            </a:r>
          </a:p>
          <a:p>
            <a:pPr marL="282575" indent="-174625" defTabSz="457200">
              <a:tabLst>
                <a:tab pos="282575" algn="l"/>
                <a:tab pos="723900" algn="l"/>
                <a:tab pos="1447800" algn="l"/>
                <a:tab pos="2171700" algn="l"/>
                <a:tab pos="2895600" algn="l"/>
                <a:tab pos="3619500" algn="l"/>
                <a:tab pos="4343400" algn="l"/>
                <a:tab pos="5067300" algn="l"/>
                <a:tab pos="5791200" algn="l"/>
                <a:tab pos="6515100" algn="l"/>
                <a:tab pos="7239000" algn="l"/>
                <a:tab pos="7962900" algn="l"/>
                <a:tab pos="8686800" algn="l"/>
              </a:tabLst>
            </a:pPr>
            <a:endParaRPr lang="fr-FR" sz="1100">
              <a:solidFill>
                <a:srgbClr val="004000"/>
              </a:solidFill>
            </a:endParaRPr>
          </a:p>
          <a:p>
            <a:pPr marL="282575" indent="-174625" defTabSz="457200">
              <a:tabLst>
                <a:tab pos="282575" algn="l"/>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fr-FR" sz="1100" i="1">
                <a:solidFill>
                  <a:srgbClr val="004000"/>
                </a:solidFill>
              </a:rPr>
              <a:t>etc …</a:t>
            </a:r>
          </a:p>
          <a:p>
            <a:pPr marL="282575" indent="-174625" defTabSz="457200">
              <a:tabLst>
                <a:tab pos="282575" algn="l"/>
                <a:tab pos="723900" algn="l"/>
                <a:tab pos="1447800" algn="l"/>
                <a:tab pos="2171700" algn="l"/>
                <a:tab pos="2895600" algn="l"/>
                <a:tab pos="3619500" algn="l"/>
                <a:tab pos="4343400" algn="l"/>
                <a:tab pos="5067300" algn="l"/>
                <a:tab pos="5791200" algn="l"/>
                <a:tab pos="6515100" algn="l"/>
                <a:tab pos="7239000" algn="l"/>
                <a:tab pos="7962900" algn="l"/>
                <a:tab pos="8686800" algn="l"/>
              </a:tabLst>
            </a:pPr>
            <a:endParaRPr lang="fr-FR" sz="1100">
              <a:solidFill>
                <a:schemeClr val="accent1"/>
              </a:solidFill>
            </a:endParaRPr>
          </a:p>
          <a:p>
            <a:pPr marL="282575" indent="-174625" defTabSz="457200">
              <a:tabLst>
                <a:tab pos="282575" algn="l"/>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fr-FR" sz="1100">
                <a:solidFill>
                  <a:srgbClr val="6600CC"/>
                </a:solidFill>
              </a:rPr>
              <a:t>Ellipse::~ Ellipse()</a:t>
            </a:r>
          </a:p>
          <a:p>
            <a:pPr marL="282575" indent="-174625" defTabSz="457200">
              <a:tabLst>
                <a:tab pos="282575" algn="l"/>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fr-FR" sz="1100">
                <a:solidFill>
                  <a:srgbClr val="6600CC"/>
                </a:solidFill>
              </a:rPr>
              <a:t>{	</a:t>
            </a:r>
          </a:p>
          <a:p>
            <a:pPr marL="282575" indent="-174625" defTabSz="457200">
              <a:tabLst>
                <a:tab pos="282575" algn="l"/>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fr-FR" sz="1100">
                <a:solidFill>
                  <a:schemeClr val="accent2"/>
                </a:solidFill>
              </a:rPr>
              <a:t>	// Libération des ressources</a:t>
            </a:r>
            <a:endParaRPr lang="fr-FR" sz="1100">
              <a:solidFill>
                <a:srgbClr val="6600CC"/>
              </a:solidFill>
            </a:endParaRPr>
          </a:p>
          <a:p>
            <a:pPr marL="282575" indent="-174625" defTabSz="457200">
              <a:tabLst>
                <a:tab pos="282575" algn="l"/>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fr-FR" sz="1100">
                <a:solidFill>
                  <a:srgbClr val="6600CC"/>
                </a:solidFill>
              </a:rPr>
              <a:t>}</a:t>
            </a:r>
          </a:p>
          <a:p>
            <a:pPr marL="282575" indent="-174625" defTabSz="457200">
              <a:tabLst>
                <a:tab pos="282575" algn="l"/>
                <a:tab pos="723900" algn="l"/>
                <a:tab pos="1447800" algn="l"/>
                <a:tab pos="2171700" algn="l"/>
                <a:tab pos="2895600" algn="l"/>
                <a:tab pos="3619500" algn="l"/>
                <a:tab pos="4343400" algn="l"/>
                <a:tab pos="5067300" algn="l"/>
                <a:tab pos="5791200" algn="l"/>
                <a:tab pos="6515100" algn="l"/>
                <a:tab pos="7239000" algn="l"/>
                <a:tab pos="7962900" algn="l"/>
                <a:tab pos="8686800" algn="l"/>
              </a:tabLst>
            </a:pPr>
            <a:endParaRPr lang="fr-FR" sz="1100">
              <a:solidFill>
                <a:srgbClr val="6600CC"/>
              </a:solidFill>
            </a:endParaRPr>
          </a:p>
          <a:p>
            <a:pPr marL="282575" indent="-174625" defTabSz="457200">
              <a:tabLst>
                <a:tab pos="282575" algn="l"/>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fr-FR" sz="1100">
                <a:solidFill>
                  <a:srgbClr val="004000"/>
                </a:solidFill>
              </a:rPr>
              <a:t>void Ellipse::deplace(float dx, float dy)</a:t>
            </a:r>
          </a:p>
          <a:p>
            <a:pPr marL="282575" indent="-174625" defTabSz="457200">
              <a:tabLst>
                <a:tab pos="282575" algn="l"/>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fr-FR" sz="1100">
                <a:solidFill>
                  <a:srgbClr val="004000"/>
                </a:solidFill>
              </a:rPr>
              <a:t>{</a:t>
            </a:r>
          </a:p>
          <a:p>
            <a:pPr marL="282575" indent="-174625" defTabSz="457200">
              <a:tabLst>
                <a:tab pos="282575" algn="l"/>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fr-FR" sz="1100">
                <a:solidFill>
                  <a:srgbClr val="004000"/>
                </a:solidFill>
              </a:rPr>
              <a:t>	m_cX += dx; m_cY += dy;</a:t>
            </a:r>
          </a:p>
          <a:p>
            <a:pPr marL="282575" indent="-174625" defTabSz="457200">
              <a:tabLst>
                <a:tab pos="282575" algn="l"/>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fr-FR" sz="1100">
                <a:solidFill>
                  <a:srgbClr val="004000"/>
                </a:solidFill>
              </a:rPr>
              <a:t>}</a:t>
            </a:r>
          </a:p>
          <a:p>
            <a:pPr marL="282575" indent="-174625" defTabSz="457200">
              <a:tabLst>
                <a:tab pos="282575" algn="l"/>
                <a:tab pos="723900" algn="l"/>
                <a:tab pos="1447800" algn="l"/>
                <a:tab pos="2171700" algn="l"/>
                <a:tab pos="2895600" algn="l"/>
                <a:tab pos="3619500" algn="l"/>
                <a:tab pos="4343400" algn="l"/>
                <a:tab pos="5067300" algn="l"/>
                <a:tab pos="5791200" algn="l"/>
                <a:tab pos="6515100" algn="l"/>
                <a:tab pos="7239000" algn="l"/>
                <a:tab pos="7962900" algn="l"/>
                <a:tab pos="8686800" algn="l"/>
              </a:tabLst>
            </a:pPr>
            <a:endParaRPr lang="fr-FR" sz="1100">
              <a:solidFill>
                <a:srgbClr val="004000"/>
              </a:solidFill>
            </a:endParaRPr>
          </a:p>
          <a:p>
            <a:pPr marL="282575" indent="-174625" defTabSz="457200">
              <a:tabLst>
                <a:tab pos="282575" algn="l"/>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fr-FR" sz="1100" i="1">
                <a:solidFill>
                  <a:srgbClr val="004000"/>
                </a:solidFill>
              </a:rPr>
              <a:t>etc …</a:t>
            </a:r>
          </a:p>
        </p:txBody>
      </p:sp>
      <p:sp>
        <p:nvSpPr>
          <p:cNvPr id="15365" name="Rectangle 5"/>
          <p:cNvSpPr>
            <a:spLocks noChangeArrowheads="1"/>
          </p:cNvSpPr>
          <p:nvPr/>
        </p:nvSpPr>
        <p:spPr bwMode="auto">
          <a:xfrm>
            <a:off x="5929313" y="3276600"/>
            <a:ext cx="3071812" cy="2366963"/>
          </a:xfrm>
          <a:prstGeom prst="rect">
            <a:avLst/>
          </a:prstGeom>
          <a:noFill/>
          <a:ln w="9525">
            <a:solidFill>
              <a:srgbClr val="000099"/>
            </a:solidFill>
            <a:miter lim="800000"/>
            <a:headEnd/>
            <a:tailEnd/>
          </a:ln>
        </p:spPr>
        <p:txBody>
          <a:bodyPr lIns="0" tIns="0" rIns="0" bIns="0">
            <a:prstTxWarp prst="textNoShape">
              <a:avLst/>
            </a:prstTxWarp>
          </a:bodyPr>
          <a:lstStyle/>
          <a:p>
            <a:pPr marL="266700" indent="-158750" defTabSz="457200">
              <a:tabLst>
                <a:tab pos="444500" algn="l"/>
                <a:tab pos="985838" algn="l"/>
                <a:tab pos="1447800" algn="l"/>
                <a:tab pos="2171700" algn="l"/>
                <a:tab pos="2895600" algn="l"/>
                <a:tab pos="3619500" algn="l"/>
                <a:tab pos="4343400" algn="l"/>
                <a:tab pos="5067300" algn="l"/>
                <a:tab pos="5791200" algn="l"/>
                <a:tab pos="6515100" algn="l"/>
                <a:tab pos="7239000" algn="l"/>
                <a:tab pos="7962900" algn="l"/>
                <a:tab pos="8686800" algn="l"/>
              </a:tabLst>
            </a:pPr>
            <a:r>
              <a:rPr lang="fr-FR" sz="1100">
                <a:solidFill>
                  <a:srgbClr val="004000"/>
                </a:solidFill>
              </a:rPr>
              <a:t>#include  "ellipse.h"</a:t>
            </a:r>
          </a:p>
          <a:p>
            <a:pPr marL="266700" indent="-158750" defTabSz="457200">
              <a:tabLst>
                <a:tab pos="444500" algn="l"/>
                <a:tab pos="985838" algn="l"/>
                <a:tab pos="1447800" algn="l"/>
                <a:tab pos="2171700" algn="l"/>
                <a:tab pos="2895600" algn="l"/>
                <a:tab pos="3619500" algn="l"/>
                <a:tab pos="4343400" algn="l"/>
                <a:tab pos="5067300" algn="l"/>
                <a:tab pos="5791200" algn="l"/>
                <a:tab pos="6515100" algn="l"/>
                <a:tab pos="7239000" algn="l"/>
                <a:tab pos="7962900" algn="l"/>
                <a:tab pos="8686800" algn="l"/>
              </a:tabLst>
            </a:pPr>
            <a:endParaRPr lang="fr-FR" sz="1100">
              <a:solidFill>
                <a:srgbClr val="004000"/>
              </a:solidFill>
            </a:endParaRPr>
          </a:p>
          <a:p>
            <a:pPr marL="266700" indent="-158750" defTabSz="457200">
              <a:tabLst>
                <a:tab pos="444500" algn="l"/>
                <a:tab pos="985838" algn="l"/>
                <a:tab pos="1447800" algn="l"/>
                <a:tab pos="2171700" algn="l"/>
                <a:tab pos="2895600" algn="l"/>
                <a:tab pos="3619500" algn="l"/>
                <a:tab pos="4343400" algn="l"/>
                <a:tab pos="5067300" algn="l"/>
                <a:tab pos="5791200" algn="l"/>
                <a:tab pos="6515100" algn="l"/>
                <a:tab pos="7239000" algn="l"/>
                <a:tab pos="7962900" algn="l"/>
                <a:tab pos="8686800" algn="l"/>
              </a:tabLst>
            </a:pPr>
            <a:r>
              <a:rPr lang="fr-FR" sz="1100">
                <a:solidFill>
                  <a:srgbClr val="004000"/>
                </a:solidFill>
              </a:rPr>
              <a:t>int main()</a:t>
            </a:r>
          </a:p>
          <a:p>
            <a:pPr marL="266700" indent="-158750" defTabSz="457200">
              <a:tabLst>
                <a:tab pos="444500" algn="l"/>
                <a:tab pos="985838" algn="l"/>
                <a:tab pos="1447800" algn="l"/>
                <a:tab pos="2171700" algn="l"/>
                <a:tab pos="2895600" algn="l"/>
                <a:tab pos="3619500" algn="l"/>
                <a:tab pos="4343400" algn="l"/>
                <a:tab pos="5067300" algn="l"/>
                <a:tab pos="5791200" algn="l"/>
                <a:tab pos="6515100" algn="l"/>
                <a:tab pos="7239000" algn="l"/>
                <a:tab pos="7962900" algn="l"/>
                <a:tab pos="8686800" algn="l"/>
              </a:tabLst>
            </a:pPr>
            <a:r>
              <a:rPr lang="fr-FR" sz="1100">
                <a:solidFill>
                  <a:srgbClr val="004000"/>
                </a:solidFill>
              </a:rPr>
              <a:t>{</a:t>
            </a:r>
          </a:p>
          <a:p>
            <a:pPr marL="266700" indent="-158750" defTabSz="457200">
              <a:tabLst>
                <a:tab pos="444500" algn="l"/>
                <a:tab pos="985838" algn="l"/>
                <a:tab pos="1447800" algn="l"/>
                <a:tab pos="2171700" algn="l"/>
                <a:tab pos="2895600" algn="l"/>
                <a:tab pos="3619500" algn="l"/>
                <a:tab pos="4343400" algn="l"/>
                <a:tab pos="5067300" algn="l"/>
                <a:tab pos="5791200" algn="l"/>
                <a:tab pos="6515100" algn="l"/>
                <a:tab pos="7239000" algn="l"/>
                <a:tab pos="7962900" algn="l"/>
                <a:tab pos="8686800" algn="l"/>
              </a:tabLst>
            </a:pPr>
            <a:r>
              <a:rPr lang="fr-FR" sz="1100">
                <a:solidFill>
                  <a:srgbClr val="004000"/>
                </a:solidFill>
              </a:rPr>
              <a:t>	Ellipse  e;</a:t>
            </a:r>
          </a:p>
          <a:p>
            <a:pPr marL="266700" indent="-158750" defTabSz="457200">
              <a:tabLst>
                <a:tab pos="444500" algn="l"/>
                <a:tab pos="985838" algn="l"/>
                <a:tab pos="1447800" algn="l"/>
                <a:tab pos="2171700" algn="l"/>
                <a:tab pos="2895600" algn="l"/>
                <a:tab pos="3619500" algn="l"/>
                <a:tab pos="4343400" algn="l"/>
                <a:tab pos="5067300" algn="l"/>
                <a:tab pos="5791200" algn="l"/>
                <a:tab pos="6515100" algn="l"/>
                <a:tab pos="7239000" algn="l"/>
                <a:tab pos="7962900" algn="l"/>
                <a:tab pos="8686800" algn="l"/>
              </a:tabLst>
            </a:pPr>
            <a:r>
              <a:rPr lang="fr-FR" sz="1100">
                <a:solidFill>
                  <a:srgbClr val="004000"/>
                </a:solidFill>
              </a:rPr>
              <a:t>	Ellipse*  pE = new Ellipse(2.5, 6.5, 12, 15);	</a:t>
            </a:r>
          </a:p>
          <a:p>
            <a:pPr marL="266700" indent="-158750" defTabSz="457200">
              <a:tabLst>
                <a:tab pos="444500" algn="l"/>
                <a:tab pos="985838" algn="l"/>
                <a:tab pos="1447800" algn="l"/>
                <a:tab pos="2171700" algn="l"/>
                <a:tab pos="2895600" algn="l"/>
                <a:tab pos="3619500" algn="l"/>
                <a:tab pos="4343400" algn="l"/>
                <a:tab pos="5067300" algn="l"/>
                <a:tab pos="5791200" algn="l"/>
                <a:tab pos="6515100" algn="l"/>
                <a:tab pos="7239000" algn="l"/>
                <a:tab pos="7962900" algn="l"/>
                <a:tab pos="8686800" algn="l"/>
              </a:tabLst>
            </a:pPr>
            <a:r>
              <a:rPr lang="fr-FR" sz="1100">
                <a:solidFill>
                  <a:srgbClr val="004000"/>
                </a:solidFill>
              </a:rPr>
              <a:t>	</a:t>
            </a:r>
          </a:p>
          <a:p>
            <a:pPr marL="266700" indent="-158750" defTabSz="457200">
              <a:tabLst>
                <a:tab pos="444500" algn="l"/>
                <a:tab pos="985838" algn="l"/>
                <a:tab pos="1447800" algn="l"/>
                <a:tab pos="2171700" algn="l"/>
                <a:tab pos="2895600" algn="l"/>
                <a:tab pos="3619500" algn="l"/>
                <a:tab pos="4343400" algn="l"/>
                <a:tab pos="5067300" algn="l"/>
                <a:tab pos="5791200" algn="l"/>
                <a:tab pos="6515100" algn="l"/>
                <a:tab pos="7239000" algn="l"/>
                <a:tab pos="7962900" algn="l"/>
                <a:tab pos="8686800" algn="l"/>
              </a:tabLst>
            </a:pPr>
            <a:r>
              <a:rPr lang="fr-FR" sz="1100">
                <a:solidFill>
                  <a:srgbClr val="004000"/>
                </a:solidFill>
              </a:rPr>
              <a:t>	delete pE;	// appelle le destructeur pour pE</a:t>
            </a:r>
          </a:p>
          <a:p>
            <a:pPr marL="266700" indent="-158750" defTabSz="457200">
              <a:tabLst>
                <a:tab pos="444500" algn="l"/>
                <a:tab pos="985838" algn="l"/>
                <a:tab pos="1447800" algn="l"/>
                <a:tab pos="2171700" algn="l"/>
                <a:tab pos="2895600" algn="l"/>
                <a:tab pos="3619500" algn="l"/>
                <a:tab pos="4343400" algn="l"/>
                <a:tab pos="5067300" algn="l"/>
                <a:tab pos="5791200" algn="l"/>
                <a:tab pos="6515100" algn="l"/>
                <a:tab pos="7239000" algn="l"/>
                <a:tab pos="7962900" algn="l"/>
                <a:tab pos="8686800" algn="l"/>
              </a:tabLst>
            </a:pPr>
            <a:endParaRPr lang="fr-FR" sz="1100">
              <a:solidFill>
                <a:srgbClr val="004000"/>
              </a:solidFill>
            </a:endParaRPr>
          </a:p>
          <a:p>
            <a:pPr marL="266700" indent="-158750" defTabSz="457200">
              <a:tabLst>
                <a:tab pos="444500" algn="l"/>
                <a:tab pos="985838" algn="l"/>
                <a:tab pos="1447800" algn="l"/>
                <a:tab pos="2171700" algn="l"/>
                <a:tab pos="2895600" algn="l"/>
                <a:tab pos="3619500" algn="l"/>
                <a:tab pos="4343400" algn="l"/>
                <a:tab pos="5067300" algn="l"/>
                <a:tab pos="5791200" algn="l"/>
                <a:tab pos="6515100" algn="l"/>
                <a:tab pos="7239000" algn="l"/>
                <a:tab pos="7962900" algn="l"/>
                <a:tab pos="8686800" algn="l"/>
              </a:tabLst>
            </a:pPr>
            <a:r>
              <a:rPr lang="fr-FR" sz="1100">
                <a:solidFill>
                  <a:srgbClr val="004000"/>
                </a:solidFill>
              </a:rPr>
              <a:t>	return 0;</a:t>
            </a:r>
          </a:p>
          <a:p>
            <a:pPr marL="266700" indent="-158750" defTabSz="457200">
              <a:tabLst>
                <a:tab pos="444500" algn="l"/>
                <a:tab pos="985838" algn="l"/>
                <a:tab pos="1447800" algn="l"/>
                <a:tab pos="2171700" algn="l"/>
                <a:tab pos="2895600" algn="l"/>
                <a:tab pos="3619500" algn="l"/>
                <a:tab pos="4343400" algn="l"/>
                <a:tab pos="5067300" algn="l"/>
                <a:tab pos="5791200" algn="l"/>
                <a:tab pos="6515100" algn="l"/>
                <a:tab pos="7239000" algn="l"/>
                <a:tab pos="7962900" algn="l"/>
                <a:tab pos="8686800" algn="l"/>
              </a:tabLst>
            </a:pPr>
            <a:endParaRPr lang="fr-FR" sz="1100">
              <a:solidFill>
                <a:srgbClr val="004000"/>
              </a:solidFill>
            </a:endParaRPr>
          </a:p>
          <a:p>
            <a:pPr marL="266700" indent="-158750" defTabSz="457200">
              <a:tabLst>
                <a:tab pos="444500" algn="l"/>
                <a:tab pos="985838" algn="l"/>
                <a:tab pos="1447800" algn="l"/>
                <a:tab pos="2171700" algn="l"/>
                <a:tab pos="2895600" algn="l"/>
                <a:tab pos="3619500" algn="l"/>
                <a:tab pos="4343400" algn="l"/>
                <a:tab pos="5067300" algn="l"/>
                <a:tab pos="5791200" algn="l"/>
                <a:tab pos="6515100" algn="l"/>
                <a:tab pos="7239000" algn="l"/>
                <a:tab pos="7962900" algn="l"/>
                <a:tab pos="8686800" algn="l"/>
              </a:tabLst>
            </a:pPr>
            <a:r>
              <a:rPr lang="fr-FR" sz="1100">
                <a:solidFill>
                  <a:srgbClr val="004000"/>
                </a:solidFill>
              </a:rPr>
              <a:t>	// Le destructeur est implicitement appelé pour e.</a:t>
            </a:r>
          </a:p>
          <a:p>
            <a:pPr marL="266700" indent="-158750" defTabSz="457200">
              <a:tabLst>
                <a:tab pos="444500" algn="l"/>
                <a:tab pos="985838" algn="l"/>
                <a:tab pos="1447800" algn="l"/>
                <a:tab pos="2171700" algn="l"/>
                <a:tab pos="2895600" algn="l"/>
                <a:tab pos="3619500" algn="l"/>
                <a:tab pos="4343400" algn="l"/>
                <a:tab pos="5067300" algn="l"/>
                <a:tab pos="5791200" algn="l"/>
                <a:tab pos="6515100" algn="l"/>
                <a:tab pos="7239000" algn="l"/>
                <a:tab pos="7962900" algn="l"/>
                <a:tab pos="8686800" algn="l"/>
              </a:tabLst>
            </a:pPr>
            <a:r>
              <a:rPr lang="fr-FR" sz="1100">
                <a:solidFill>
                  <a:srgbClr val="004000"/>
                </a:solidFill>
              </a:rPr>
              <a:t>}</a:t>
            </a:r>
          </a:p>
        </p:txBody>
      </p:sp>
      <p:sp>
        <p:nvSpPr>
          <p:cNvPr id="15366" name="Rectangle 6"/>
          <p:cNvSpPr>
            <a:spLocks noChangeArrowheads="1"/>
          </p:cNvSpPr>
          <p:nvPr/>
        </p:nvSpPr>
        <p:spPr bwMode="auto">
          <a:xfrm>
            <a:off x="214313" y="3286125"/>
            <a:ext cx="2819400" cy="3152775"/>
          </a:xfrm>
          <a:prstGeom prst="rect">
            <a:avLst/>
          </a:prstGeom>
          <a:noFill/>
          <a:ln w="9525">
            <a:solidFill>
              <a:srgbClr val="000099"/>
            </a:solidFill>
            <a:miter lim="800000"/>
            <a:headEnd/>
            <a:tailEnd/>
          </a:ln>
        </p:spPr>
        <p:txBody>
          <a:bodyPr lIns="0" tIns="0" rIns="0" bIns="0">
            <a:prstTxWarp prst="textNoShape">
              <a:avLst/>
            </a:prstTxWarp>
          </a:bodyPr>
          <a:lstStyle/>
          <a:p>
            <a:pPr marL="431800" indent="-323850" defTabSz="457200" eaLnBrk="0" hangingPunct="0">
              <a:buClr>
                <a:srgbClr val="FFFFFF"/>
              </a:buClr>
              <a:buSzPct val="72000"/>
              <a:buFont typeface="StarBats" charset="0"/>
              <a:buNone/>
              <a:tabLst>
                <a:tab pos="431800" algn="l"/>
                <a:tab pos="723900" algn="l"/>
                <a:tab pos="1447800" algn="l"/>
                <a:tab pos="2171700" algn="l"/>
                <a:tab pos="2895600" algn="l"/>
                <a:tab pos="3619500" algn="l"/>
                <a:tab pos="4343400" algn="l"/>
                <a:tab pos="5067300" algn="l"/>
                <a:tab pos="5791200" algn="l"/>
                <a:tab pos="6515100" algn="l"/>
                <a:tab pos="7239000" algn="l"/>
                <a:tab pos="7962900" algn="l"/>
                <a:tab pos="8686800" algn="l"/>
              </a:tabLst>
            </a:pPr>
            <a:endParaRPr lang="fr-FR" sz="1100">
              <a:solidFill>
                <a:srgbClr val="008000"/>
              </a:solidFill>
            </a:endParaRPr>
          </a:p>
          <a:p>
            <a:pPr marL="431800" indent="-323850" defTabSz="457200" eaLnBrk="0" hangingPunct="0">
              <a:buClr>
                <a:srgbClr val="FFFFFF"/>
              </a:buClr>
              <a:buSzPct val="72000"/>
              <a:buFont typeface="StarBats" charset="0"/>
              <a:buNone/>
              <a:tabLst>
                <a:tab pos="431800" algn="l"/>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fr-FR" sz="1100">
                <a:solidFill>
                  <a:srgbClr val="004000"/>
                </a:solidFill>
              </a:rPr>
              <a:t>class Ellipse</a:t>
            </a:r>
          </a:p>
          <a:p>
            <a:pPr marL="431800" indent="-323850" defTabSz="457200">
              <a:tabLst>
                <a:tab pos="431800" algn="l"/>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fr-FR" sz="1100">
                <a:solidFill>
                  <a:srgbClr val="004000"/>
                </a:solidFill>
              </a:rPr>
              <a:t>{</a:t>
            </a:r>
          </a:p>
          <a:p>
            <a:pPr marL="431800" indent="-323850" defTabSz="457200">
              <a:tabLst>
                <a:tab pos="431800" algn="l"/>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fr-FR" sz="1100">
                <a:solidFill>
                  <a:srgbClr val="004000"/>
                </a:solidFill>
              </a:rPr>
              <a:t>public :</a:t>
            </a:r>
          </a:p>
          <a:p>
            <a:pPr marL="431800" indent="-323850" defTabSz="457200">
              <a:tabLst>
                <a:tab pos="431800" algn="l"/>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fr-FR" sz="1100">
                <a:solidFill>
                  <a:srgbClr val="004000"/>
                </a:solidFill>
              </a:rPr>
              <a:t>	 Ellipse();     // Constructeur par défaut</a:t>
            </a:r>
          </a:p>
          <a:p>
            <a:pPr marL="431800" indent="-323850" defTabSz="457200">
              <a:tabLst>
                <a:tab pos="431800" algn="l"/>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fr-FR" sz="1100">
                <a:solidFill>
                  <a:srgbClr val="004000"/>
                </a:solidFill>
              </a:rPr>
              <a:t>	 Ellipse (float x, float y, float a, float b);</a:t>
            </a:r>
          </a:p>
          <a:p>
            <a:pPr marL="431800" indent="-323850" defTabSz="457200">
              <a:spcBef>
                <a:spcPct val="20000"/>
              </a:spcBef>
              <a:tabLst>
                <a:tab pos="431800" algn="l"/>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fr-FR" sz="1100">
                <a:solidFill>
                  <a:srgbClr val="004000"/>
                </a:solidFill>
              </a:rPr>
              <a:t>	 Ellipse(const Ellipse &amp; e);</a:t>
            </a:r>
          </a:p>
          <a:p>
            <a:pPr marL="431800" indent="-323850" defTabSz="457200">
              <a:tabLst>
                <a:tab pos="431800" algn="l"/>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fr-FR" sz="1100">
                <a:solidFill>
                  <a:srgbClr val="6600CC"/>
                </a:solidFill>
              </a:rPr>
              <a:t>	~Ellipse();     </a:t>
            </a:r>
            <a:r>
              <a:rPr lang="fr-FR" sz="1100">
                <a:solidFill>
                  <a:schemeClr val="accent2"/>
                </a:solidFill>
              </a:rPr>
              <a:t>// Destructeur</a:t>
            </a:r>
          </a:p>
          <a:p>
            <a:pPr marL="431800" indent="-323850" defTabSz="457200">
              <a:tabLst>
                <a:tab pos="431800" algn="l"/>
                <a:tab pos="723900" algn="l"/>
                <a:tab pos="1447800" algn="l"/>
                <a:tab pos="2171700" algn="l"/>
                <a:tab pos="2895600" algn="l"/>
                <a:tab pos="3619500" algn="l"/>
                <a:tab pos="4343400" algn="l"/>
                <a:tab pos="5067300" algn="l"/>
                <a:tab pos="5791200" algn="l"/>
                <a:tab pos="6515100" algn="l"/>
                <a:tab pos="7239000" algn="l"/>
                <a:tab pos="7962900" algn="l"/>
                <a:tab pos="8686800" algn="l"/>
              </a:tabLst>
            </a:pPr>
            <a:endParaRPr lang="fr-FR" sz="1100">
              <a:solidFill>
                <a:srgbClr val="004000"/>
              </a:solidFill>
            </a:endParaRPr>
          </a:p>
          <a:p>
            <a:pPr marL="431800" indent="-323850" defTabSz="457200">
              <a:tabLst>
                <a:tab pos="431800" algn="l"/>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fr-FR" sz="1100">
                <a:solidFill>
                  <a:srgbClr val="004000"/>
                </a:solidFill>
              </a:rPr>
              <a:t>protected :</a:t>
            </a:r>
          </a:p>
          <a:p>
            <a:pPr marL="431800" indent="-323850" defTabSz="457200">
              <a:tabLst>
                <a:tab pos="431800" algn="l"/>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fr-FR" sz="1100">
                <a:solidFill>
                  <a:srgbClr val="004000"/>
                </a:solidFill>
              </a:rPr>
              <a:t>	float m_cX, m_cY;</a:t>
            </a:r>
          </a:p>
          <a:p>
            <a:pPr marL="431800" indent="-323850" defTabSz="457200">
              <a:tabLst>
                <a:tab pos="431800" algn="l"/>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fr-FR" sz="1100">
                <a:solidFill>
                  <a:srgbClr val="004000"/>
                </a:solidFill>
              </a:rPr>
              <a:t>	float m_a, m_b;</a:t>
            </a:r>
          </a:p>
          <a:p>
            <a:pPr marL="431800" indent="-323850" defTabSz="457200">
              <a:tabLst>
                <a:tab pos="431800" algn="l"/>
                <a:tab pos="723900" algn="l"/>
                <a:tab pos="1447800" algn="l"/>
                <a:tab pos="2171700" algn="l"/>
                <a:tab pos="2895600" algn="l"/>
                <a:tab pos="3619500" algn="l"/>
                <a:tab pos="4343400" algn="l"/>
                <a:tab pos="5067300" algn="l"/>
                <a:tab pos="5791200" algn="l"/>
                <a:tab pos="6515100" algn="l"/>
                <a:tab pos="7239000" algn="l"/>
                <a:tab pos="7962900" algn="l"/>
                <a:tab pos="8686800" algn="l"/>
              </a:tabLst>
            </a:pPr>
            <a:endParaRPr lang="fr-FR" sz="1100">
              <a:solidFill>
                <a:srgbClr val="004000"/>
              </a:solidFill>
            </a:endParaRPr>
          </a:p>
          <a:p>
            <a:pPr marL="431800" indent="-323850" defTabSz="457200">
              <a:tabLst>
                <a:tab pos="431800" algn="l"/>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fr-FR" sz="1100">
                <a:solidFill>
                  <a:srgbClr val="004000"/>
                </a:solidFill>
              </a:rPr>
              <a:t>public :</a:t>
            </a:r>
          </a:p>
          <a:p>
            <a:pPr marL="431800" indent="-323850" defTabSz="457200">
              <a:tabLst>
                <a:tab pos="431800" algn="l"/>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fr-FR" sz="1100">
                <a:solidFill>
                  <a:srgbClr val="004000"/>
                </a:solidFill>
              </a:rPr>
              <a:t>	void deplace(float dx, float dy);</a:t>
            </a:r>
          </a:p>
          <a:p>
            <a:pPr marL="431800" indent="-323850" defTabSz="457200">
              <a:tabLst>
                <a:tab pos="431800" algn="l"/>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fr-FR" sz="1100">
                <a:solidFill>
                  <a:srgbClr val="004000"/>
                </a:solidFill>
              </a:rPr>
              <a:t>	void zoom(float z);</a:t>
            </a:r>
          </a:p>
          <a:p>
            <a:pPr marL="431800" indent="-323850" defTabSz="457200">
              <a:tabLst>
                <a:tab pos="431800" algn="l"/>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fr-FR" sz="1100">
                <a:solidFill>
                  <a:srgbClr val="004000"/>
                </a:solidFill>
              </a:rPr>
              <a:t>	float surface();</a:t>
            </a:r>
            <a:endParaRPr lang="en-GB" sz="1100">
              <a:solidFill>
                <a:srgbClr val="004000"/>
              </a:solidFill>
            </a:endParaRPr>
          </a:p>
          <a:p>
            <a:pPr marL="431800" indent="-323850" defTabSz="457200">
              <a:tabLst>
                <a:tab pos="431800" algn="l"/>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fr-FR" sz="1100">
                <a:solidFill>
                  <a:srgbClr val="004000"/>
                </a:solidFill>
              </a:rPr>
              <a:t>};</a:t>
            </a:r>
            <a:endParaRPr lang="en-GB" sz="1100">
              <a:solidFill>
                <a:srgbClr val="004000"/>
              </a:solidFill>
            </a:endParaRPr>
          </a:p>
        </p:txBody>
      </p:sp>
      <p:sp>
        <p:nvSpPr>
          <p:cNvPr id="15367" name="Rectangle 7"/>
          <p:cNvSpPr>
            <a:spLocks noChangeArrowheads="1"/>
          </p:cNvSpPr>
          <p:nvPr/>
        </p:nvSpPr>
        <p:spPr bwMode="auto">
          <a:xfrm>
            <a:off x="214313" y="2981325"/>
            <a:ext cx="762000" cy="276225"/>
          </a:xfrm>
          <a:prstGeom prst="rect">
            <a:avLst/>
          </a:prstGeom>
          <a:noFill/>
          <a:ln w="9525">
            <a:solidFill>
              <a:schemeClr val="tx2">
                <a:lumMod val="50000"/>
              </a:schemeClr>
            </a:solidFill>
            <a:miter lim="800000"/>
            <a:headEnd/>
            <a:tailEnd/>
          </a:ln>
        </p:spPr>
        <p:txBody>
          <a:bodyPr>
            <a:prstTxWarp prst="textNoShape">
              <a:avLst/>
            </a:prstTxWarp>
            <a:spAutoFit/>
          </a:bodyPr>
          <a:lstStyle/>
          <a:p>
            <a:pPr eaLnBrk="0" hangingPunct="0">
              <a:spcBef>
                <a:spcPct val="50000"/>
              </a:spcBef>
              <a:buClr>
                <a:srgbClr val="FFFFFF"/>
              </a:buClr>
              <a:buSzPct val="72000"/>
              <a:buFont typeface="StarBats" charset="0"/>
              <a:buNone/>
            </a:pPr>
            <a:r>
              <a:rPr lang="en-GB" sz="1200">
                <a:solidFill>
                  <a:srgbClr val="19334D"/>
                </a:solidFill>
                <a:latin typeface="Times" charset="0"/>
              </a:rPr>
              <a:t>ellipse.h</a:t>
            </a:r>
            <a:endParaRPr lang="fr-FR" sz="1200" i="1">
              <a:solidFill>
                <a:srgbClr val="19334D"/>
              </a:solidFill>
            </a:endParaRPr>
          </a:p>
        </p:txBody>
      </p:sp>
      <p:sp>
        <p:nvSpPr>
          <p:cNvPr id="15368" name="Rectangle 8"/>
          <p:cNvSpPr>
            <a:spLocks noChangeArrowheads="1"/>
          </p:cNvSpPr>
          <p:nvPr/>
        </p:nvSpPr>
        <p:spPr bwMode="auto">
          <a:xfrm>
            <a:off x="3214688" y="2971800"/>
            <a:ext cx="849312" cy="276225"/>
          </a:xfrm>
          <a:prstGeom prst="rect">
            <a:avLst/>
          </a:prstGeom>
          <a:noFill/>
          <a:ln w="9525">
            <a:solidFill>
              <a:schemeClr val="tx2">
                <a:lumMod val="50000"/>
              </a:schemeClr>
            </a:solidFill>
            <a:miter lim="800000"/>
            <a:headEnd/>
            <a:tailEnd/>
          </a:ln>
        </p:spPr>
        <p:txBody>
          <a:bodyPr wrap="none">
            <a:prstTxWarp prst="textNoShape">
              <a:avLst/>
            </a:prstTxWarp>
            <a:spAutoFit/>
          </a:bodyPr>
          <a:lstStyle/>
          <a:p>
            <a:pPr eaLnBrk="0" hangingPunct="0">
              <a:buClr>
                <a:srgbClr val="FFFFFF"/>
              </a:buClr>
              <a:buSzPct val="72000"/>
              <a:buFont typeface="StarBats" charset="0"/>
              <a:buNone/>
            </a:pPr>
            <a:r>
              <a:rPr lang="en-GB" sz="1200">
                <a:solidFill>
                  <a:srgbClr val="19334D"/>
                </a:solidFill>
                <a:latin typeface="Times" charset="0"/>
              </a:rPr>
              <a:t>ellipse.cpp</a:t>
            </a:r>
          </a:p>
        </p:txBody>
      </p:sp>
      <p:sp>
        <p:nvSpPr>
          <p:cNvPr id="15369" name="Rectangle 9"/>
          <p:cNvSpPr>
            <a:spLocks noChangeArrowheads="1"/>
          </p:cNvSpPr>
          <p:nvPr/>
        </p:nvSpPr>
        <p:spPr bwMode="auto">
          <a:xfrm>
            <a:off x="5929313" y="2928938"/>
            <a:ext cx="728662" cy="276225"/>
          </a:xfrm>
          <a:prstGeom prst="rect">
            <a:avLst/>
          </a:prstGeom>
          <a:noFill/>
          <a:ln w="9525">
            <a:solidFill>
              <a:schemeClr val="tx2">
                <a:lumMod val="50000"/>
              </a:schemeClr>
            </a:solidFill>
            <a:miter lim="800000"/>
            <a:headEnd/>
            <a:tailEnd/>
          </a:ln>
        </p:spPr>
        <p:txBody>
          <a:bodyPr wrap="none">
            <a:prstTxWarp prst="textNoShape">
              <a:avLst/>
            </a:prstTxWarp>
            <a:spAutoFit/>
          </a:bodyPr>
          <a:lstStyle/>
          <a:p>
            <a:pPr>
              <a:buClr>
                <a:srgbClr val="FFFFFF"/>
              </a:buClr>
              <a:buSzPct val="72000"/>
            </a:pPr>
            <a:r>
              <a:rPr lang="en-GB" sz="1200">
                <a:solidFill>
                  <a:srgbClr val="19334D"/>
                </a:solidFill>
              </a:rPr>
              <a:t>prog.cpp</a:t>
            </a:r>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PhAnim="0">
  <p:cSld>
    <p:spTree>
      <p:nvGrpSpPr>
        <p:cNvPr id="1" name=""/>
        <p:cNvGrpSpPr/>
        <p:nvPr/>
      </p:nvGrpSpPr>
      <p:grpSpPr>
        <a:xfrm>
          <a:off x="0" y="0"/>
          <a:ext cx="0" cy="0"/>
          <a:chOff x="0" y="0"/>
          <a:chExt cx="0" cy="0"/>
        </a:xfrm>
      </p:grpSpPr>
      <p:sp>
        <p:nvSpPr>
          <p:cNvPr id="16387" name="Rectangle 3"/>
          <p:cNvSpPr>
            <a:spLocks noGrp="1" noChangeArrowheads="1"/>
          </p:cNvSpPr>
          <p:nvPr>
            <p:ph type="title"/>
          </p:nvPr>
        </p:nvSpPr>
        <p:spPr>
          <a:xfrm>
            <a:off x="642938" y="0"/>
            <a:ext cx="7772400" cy="1143000"/>
          </a:xfrm>
          <a:noFill/>
        </p:spPr>
        <p:txBody>
          <a:bodyPr/>
          <a:lstStyle/>
          <a:p>
            <a:r>
              <a:rPr lang="fr-FR" sz="2800"/>
              <a:t>Héritage</a:t>
            </a:r>
          </a:p>
        </p:txBody>
      </p:sp>
      <p:sp>
        <p:nvSpPr>
          <p:cNvPr id="16388" name="Rectangle 4"/>
          <p:cNvSpPr>
            <a:spLocks noGrp="1" noChangeArrowheads="1"/>
          </p:cNvSpPr>
          <p:nvPr>
            <p:ph type="body" sz="half" idx="2"/>
          </p:nvPr>
        </p:nvSpPr>
        <p:spPr>
          <a:xfrm>
            <a:off x="428625" y="1000125"/>
            <a:ext cx="8458200" cy="428625"/>
          </a:xfrm>
        </p:spPr>
        <p:txBody>
          <a:bodyPr/>
          <a:lstStyle/>
          <a:p>
            <a:pPr>
              <a:buFontTx/>
              <a:buNone/>
            </a:pPr>
            <a:r>
              <a:rPr lang="fr-FR" sz="1600">
                <a:solidFill>
                  <a:srgbClr val="800000"/>
                </a:solidFill>
              </a:rPr>
              <a:t>L’héritage permet de spécialiser une classe en définissant une relation de type « est une sorte de ».</a:t>
            </a:r>
            <a:r>
              <a:rPr lang="fr-FR" sz="1400">
                <a:solidFill>
                  <a:srgbClr val="800000"/>
                </a:solidFill>
              </a:rPr>
              <a:t> </a:t>
            </a:r>
          </a:p>
        </p:txBody>
      </p:sp>
      <p:sp>
        <p:nvSpPr>
          <p:cNvPr id="74761" name="Rectangle 9"/>
          <p:cNvSpPr>
            <a:spLocks noChangeArrowheads="1"/>
          </p:cNvSpPr>
          <p:nvPr/>
        </p:nvSpPr>
        <p:spPr bwMode="auto">
          <a:xfrm>
            <a:off x="2438400" y="4191000"/>
            <a:ext cx="750426" cy="338554"/>
          </a:xfrm>
          <a:prstGeom prst="rect">
            <a:avLst/>
          </a:prstGeom>
          <a:noFill/>
          <a:ln w="9525">
            <a:solidFill>
              <a:schemeClr val="tx2">
                <a:lumMod val="50000"/>
              </a:schemeClr>
            </a:solidFill>
            <a:miter lim="800000"/>
            <a:headEnd/>
            <a:tailEnd/>
          </a:ln>
          <a:effectLst/>
        </p:spPr>
        <p:txBody>
          <a:bodyPr wrap="none">
            <a:prstTxWarp prst="textNoShape">
              <a:avLst/>
            </a:prstTxWarp>
            <a:spAutoFit/>
          </a:bodyPr>
          <a:lstStyle/>
          <a:p>
            <a:pPr eaLnBrk="0" hangingPunct="0">
              <a:buClr>
                <a:srgbClr val="FFFFFF"/>
              </a:buClr>
              <a:buSzPct val="72000"/>
              <a:buFont typeface="StarBats" charset="0"/>
              <a:buNone/>
            </a:pPr>
            <a:r>
              <a:rPr lang="fr-FR" sz="1600" b="1" dirty="0" smtClean="0">
                <a:solidFill>
                  <a:srgbClr val="19334D"/>
                </a:solidFill>
              </a:rPr>
              <a:t>Cercle</a:t>
            </a:r>
            <a:endParaRPr lang="en-GB" sz="1600" b="1" dirty="0">
              <a:solidFill>
                <a:srgbClr val="19334D"/>
              </a:solidFill>
              <a:latin typeface="Times" charset="0"/>
            </a:endParaRPr>
          </a:p>
        </p:txBody>
      </p:sp>
      <p:sp>
        <p:nvSpPr>
          <p:cNvPr id="74762" name="Rectangle 10"/>
          <p:cNvSpPr>
            <a:spLocks noChangeArrowheads="1"/>
          </p:cNvSpPr>
          <p:nvPr/>
        </p:nvSpPr>
        <p:spPr bwMode="auto">
          <a:xfrm>
            <a:off x="3581400" y="2514600"/>
            <a:ext cx="765654" cy="338554"/>
          </a:xfrm>
          <a:prstGeom prst="rect">
            <a:avLst/>
          </a:prstGeom>
          <a:noFill/>
          <a:ln w="9525">
            <a:solidFill>
              <a:schemeClr val="tx2">
                <a:lumMod val="50000"/>
              </a:schemeClr>
            </a:solidFill>
            <a:miter lim="800000"/>
            <a:headEnd/>
            <a:tailEnd/>
          </a:ln>
          <a:effectLst/>
        </p:spPr>
        <p:txBody>
          <a:bodyPr wrap="none">
            <a:prstTxWarp prst="textNoShape">
              <a:avLst/>
            </a:prstTxWarp>
            <a:spAutoFit/>
          </a:bodyPr>
          <a:lstStyle/>
          <a:p>
            <a:pPr>
              <a:buClr>
                <a:srgbClr val="FFFFFF"/>
              </a:buClr>
              <a:buSzPct val="72000"/>
            </a:pPr>
            <a:r>
              <a:rPr lang="en-GB" sz="1600" b="1" dirty="0" err="1" smtClean="0">
                <a:solidFill>
                  <a:srgbClr val="19334D"/>
                </a:solidFill>
              </a:rPr>
              <a:t>Forme</a:t>
            </a:r>
            <a:endParaRPr lang="en-GB" sz="1600" b="1" dirty="0">
              <a:solidFill>
                <a:srgbClr val="19334D"/>
              </a:solidFill>
            </a:endParaRPr>
          </a:p>
        </p:txBody>
      </p:sp>
      <p:sp>
        <p:nvSpPr>
          <p:cNvPr id="74778" name="Rectangle 26"/>
          <p:cNvSpPr>
            <a:spLocks noChangeArrowheads="1"/>
          </p:cNvSpPr>
          <p:nvPr/>
        </p:nvSpPr>
        <p:spPr bwMode="auto">
          <a:xfrm>
            <a:off x="2362200" y="3429000"/>
            <a:ext cx="914400" cy="338554"/>
          </a:xfrm>
          <a:prstGeom prst="rect">
            <a:avLst/>
          </a:prstGeom>
          <a:noFill/>
          <a:ln w="9525">
            <a:solidFill>
              <a:schemeClr val="tx2">
                <a:lumMod val="50000"/>
              </a:schemeClr>
            </a:solidFill>
            <a:miter lim="800000"/>
            <a:headEnd/>
            <a:tailEnd/>
          </a:ln>
          <a:effectLst/>
        </p:spPr>
        <p:txBody>
          <a:bodyPr wrap="square">
            <a:prstTxWarp prst="textNoShape">
              <a:avLst/>
            </a:prstTxWarp>
            <a:spAutoFit/>
          </a:bodyPr>
          <a:lstStyle/>
          <a:p>
            <a:pPr eaLnBrk="0" hangingPunct="0">
              <a:spcBef>
                <a:spcPct val="50000"/>
              </a:spcBef>
              <a:buClr>
                <a:srgbClr val="FFFFFF"/>
              </a:buClr>
              <a:buSzPct val="72000"/>
              <a:buFont typeface="StarBats" charset="0"/>
              <a:buNone/>
            </a:pPr>
            <a:r>
              <a:rPr lang="fr-FR" sz="1600" b="1" dirty="0" smtClean="0">
                <a:solidFill>
                  <a:srgbClr val="19334D"/>
                </a:solidFill>
              </a:rPr>
              <a:t>Ellipse</a:t>
            </a:r>
          </a:p>
          <a:p>
            <a:pPr eaLnBrk="0" hangingPunct="0">
              <a:spcBef>
                <a:spcPct val="50000"/>
              </a:spcBef>
              <a:buClr>
                <a:srgbClr val="FFFFFF"/>
              </a:buClr>
              <a:buSzPct val="72000"/>
              <a:buFont typeface="StarBats" charset="0"/>
              <a:buNone/>
            </a:pPr>
            <a:endParaRPr lang="fr-FR" sz="1600" b="1" dirty="0">
              <a:solidFill>
                <a:srgbClr val="19334D"/>
              </a:solidFill>
            </a:endParaRPr>
          </a:p>
        </p:txBody>
      </p:sp>
      <p:sp>
        <p:nvSpPr>
          <p:cNvPr id="74798" name="Rectangle 46"/>
          <p:cNvSpPr>
            <a:spLocks noChangeArrowheads="1"/>
          </p:cNvSpPr>
          <p:nvPr/>
        </p:nvSpPr>
        <p:spPr bwMode="auto">
          <a:xfrm>
            <a:off x="4876800" y="4191000"/>
            <a:ext cx="704941" cy="338554"/>
          </a:xfrm>
          <a:prstGeom prst="rect">
            <a:avLst/>
          </a:prstGeom>
          <a:noFill/>
          <a:ln w="9525">
            <a:solidFill>
              <a:schemeClr val="tx2">
                <a:lumMod val="50000"/>
              </a:schemeClr>
            </a:solidFill>
            <a:miter lim="800000"/>
            <a:headEnd/>
            <a:tailEnd/>
          </a:ln>
          <a:effectLst/>
        </p:spPr>
        <p:txBody>
          <a:bodyPr wrap="none">
            <a:prstTxWarp prst="textNoShape">
              <a:avLst/>
            </a:prstTxWarp>
            <a:spAutoFit/>
          </a:bodyPr>
          <a:lstStyle/>
          <a:p>
            <a:pPr eaLnBrk="0" hangingPunct="0">
              <a:buClr>
                <a:srgbClr val="FFFFFF"/>
              </a:buClr>
              <a:buSzPct val="72000"/>
              <a:buFont typeface="StarBats" charset="0"/>
              <a:buNone/>
            </a:pPr>
            <a:r>
              <a:rPr lang="fr-FR" sz="1600" b="1" dirty="0" smtClean="0">
                <a:solidFill>
                  <a:srgbClr val="19334D"/>
                </a:solidFill>
              </a:rPr>
              <a:t>Carre</a:t>
            </a:r>
            <a:endParaRPr lang="en-GB" sz="1600" b="1" dirty="0">
              <a:solidFill>
                <a:srgbClr val="19334D"/>
              </a:solidFill>
              <a:latin typeface="Times" charset="0"/>
            </a:endParaRPr>
          </a:p>
        </p:txBody>
      </p:sp>
      <p:sp>
        <p:nvSpPr>
          <p:cNvPr id="23" name="Rectangle 26"/>
          <p:cNvSpPr>
            <a:spLocks noChangeArrowheads="1"/>
          </p:cNvSpPr>
          <p:nvPr/>
        </p:nvSpPr>
        <p:spPr bwMode="auto">
          <a:xfrm>
            <a:off x="4648200" y="3429000"/>
            <a:ext cx="1143000" cy="338554"/>
          </a:xfrm>
          <a:prstGeom prst="rect">
            <a:avLst/>
          </a:prstGeom>
          <a:noFill/>
          <a:ln w="9525">
            <a:solidFill>
              <a:schemeClr val="tx2">
                <a:lumMod val="50000"/>
              </a:schemeClr>
            </a:solidFill>
            <a:miter lim="800000"/>
            <a:headEnd/>
            <a:tailEnd/>
          </a:ln>
          <a:effectLst/>
        </p:spPr>
        <p:txBody>
          <a:bodyPr wrap="square">
            <a:prstTxWarp prst="textNoShape">
              <a:avLst/>
            </a:prstTxWarp>
            <a:spAutoFit/>
          </a:bodyPr>
          <a:lstStyle/>
          <a:p>
            <a:pPr eaLnBrk="0" hangingPunct="0">
              <a:spcBef>
                <a:spcPct val="50000"/>
              </a:spcBef>
              <a:buClr>
                <a:srgbClr val="FFFFFF"/>
              </a:buClr>
              <a:buSzPct val="72000"/>
              <a:buFont typeface="StarBats" charset="0"/>
              <a:buNone/>
            </a:pPr>
            <a:r>
              <a:rPr lang="fr-FR" sz="1600" b="1" dirty="0" smtClean="0">
                <a:solidFill>
                  <a:srgbClr val="19334D"/>
                </a:solidFill>
              </a:rPr>
              <a:t>Rectangle</a:t>
            </a:r>
            <a:endParaRPr lang="fr-FR" sz="1600" b="1" dirty="0">
              <a:solidFill>
                <a:srgbClr val="19334D"/>
              </a:solidFill>
            </a:endParaRPr>
          </a:p>
        </p:txBody>
      </p:sp>
      <p:sp>
        <p:nvSpPr>
          <p:cNvPr id="26" name="ZoneTexte 25"/>
          <p:cNvSpPr txBox="1"/>
          <p:nvPr/>
        </p:nvSpPr>
        <p:spPr>
          <a:xfrm>
            <a:off x="928688" y="1357313"/>
            <a:ext cx="6858000" cy="461962"/>
          </a:xfrm>
          <a:prstGeom prst="rect">
            <a:avLst/>
          </a:prstGeom>
          <a:noFill/>
        </p:spPr>
        <p:txBody>
          <a:bodyPr>
            <a:prstTxWarp prst="textNoShape">
              <a:avLst/>
            </a:prstTxWarp>
            <a:spAutoFit/>
          </a:bodyPr>
          <a:lstStyle/>
          <a:p>
            <a:r>
              <a:rPr lang="fr-FR" sz="1200">
                <a:solidFill>
                  <a:srgbClr val="19334D"/>
                </a:solidFill>
              </a:rPr>
              <a:t>Un cercle est un spécialisation d'une ellipse, il en possède les propriétés plus d'autres qui lui sont spécifiques. On dérive donc la classe Cercle de la classe Ellipse.</a:t>
            </a:r>
          </a:p>
        </p:txBody>
      </p:sp>
      <p:cxnSp>
        <p:nvCxnSpPr>
          <p:cNvPr id="28" name="Connecteur droit avec flèche 27"/>
          <p:cNvCxnSpPr>
            <a:stCxn id="74778" idx="0"/>
            <a:endCxn id="74762" idx="2"/>
          </p:cNvCxnSpPr>
          <p:nvPr/>
        </p:nvCxnSpPr>
        <p:spPr>
          <a:xfrm rot="5400000" flipH="1" flipV="1">
            <a:off x="3103890" y="2568664"/>
            <a:ext cx="575846" cy="1144827"/>
          </a:xfrm>
          <a:prstGeom prst="straightConnector1">
            <a:avLst/>
          </a:prstGeom>
          <a:ln>
            <a:solidFill>
              <a:schemeClr val="accent4">
                <a:lumMod val="50000"/>
              </a:schemeClr>
            </a:solidFill>
            <a:tailEnd type="triangle" w="lg" len="lg"/>
          </a:ln>
        </p:spPr>
        <p:style>
          <a:lnRef idx="2">
            <a:schemeClr val="accent1"/>
          </a:lnRef>
          <a:fillRef idx="0">
            <a:schemeClr val="accent1"/>
          </a:fillRef>
          <a:effectRef idx="1">
            <a:schemeClr val="accent1"/>
          </a:effectRef>
          <a:fontRef idx="minor">
            <a:schemeClr val="tx1"/>
          </a:fontRef>
        </p:style>
      </p:cxnSp>
      <p:cxnSp>
        <p:nvCxnSpPr>
          <p:cNvPr id="29" name="Connecteur droit avec flèche 28"/>
          <p:cNvCxnSpPr>
            <a:stCxn id="74761" idx="0"/>
            <a:endCxn id="74778" idx="2"/>
          </p:cNvCxnSpPr>
          <p:nvPr/>
        </p:nvCxnSpPr>
        <p:spPr>
          <a:xfrm rot="5400000" flipH="1" flipV="1">
            <a:off x="2604783" y="3976384"/>
            <a:ext cx="423446" cy="5787"/>
          </a:xfrm>
          <a:prstGeom prst="straightConnector1">
            <a:avLst/>
          </a:prstGeom>
          <a:ln>
            <a:solidFill>
              <a:schemeClr val="accent4">
                <a:lumMod val="50000"/>
              </a:schemeClr>
            </a:solidFill>
            <a:tailEnd type="triangle" w="lg" len="lg"/>
          </a:ln>
        </p:spPr>
        <p:style>
          <a:lnRef idx="2">
            <a:schemeClr val="accent1"/>
          </a:lnRef>
          <a:fillRef idx="0">
            <a:schemeClr val="accent1"/>
          </a:fillRef>
          <a:effectRef idx="1">
            <a:schemeClr val="accent1"/>
          </a:effectRef>
          <a:fontRef idx="minor">
            <a:schemeClr val="tx1"/>
          </a:fontRef>
        </p:style>
      </p:cxnSp>
      <p:cxnSp>
        <p:nvCxnSpPr>
          <p:cNvPr id="30" name="Connecteur droit avec flèche 29"/>
          <p:cNvCxnSpPr>
            <a:stCxn id="23" idx="0"/>
            <a:endCxn id="74762" idx="2"/>
          </p:cNvCxnSpPr>
          <p:nvPr/>
        </p:nvCxnSpPr>
        <p:spPr>
          <a:xfrm rot="16200000" flipV="1">
            <a:off x="4304041" y="2513340"/>
            <a:ext cx="575846" cy="1255473"/>
          </a:xfrm>
          <a:prstGeom prst="straightConnector1">
            <a:avLst/>
          </a:prstGeom>
          <a:ln>
            <a:solidFill>
              <a:schemeClr val="accent4">
                <a:lumMod val="50000"/>
              </a:schemeClr>
            </a:solidFill>
            <a:tailEnd type="triangle" w="lg" len="lg"/>
          </a:ln>
        </p:spPr>
        <p:style>
          <a:lnRef idx="2">
            <a:schemeClr val="accent1"/>
          </a:lnRef>
          <a:fillRef idx="0">
            <a:schemeClr val="accent1"/>
          </a:fillRef>
          <a:effectRef idx="1">
            <a:schemeClr val="accent1"/>
          </a:effectRef>
          <a:fontRef idx="minor">
            <a:schemeClr val="tx1"/>
          </a:fontRef>
        </p:style>
      </p:cxnSp>
      <p:cxnSp>
        <p:nvCxnSpPr>
          <p:cNvPr id="37" name="Connecteur droit avec flèche 36"/>
          <p:cNvCxnSpPr>
            <a:stCxn id="74798" idx="0"/>
            <a:endCxn id="23" idx="2"/>
          </p:cNvCxnSpPr>
          <p:nvPr/>
        </p:nvCxnSpPr>
        <p:spPr>
          <a:xfrm rot="16200000" flipV="1">
            <a:off x="5012763" y="3974491"/>
            <a:ext cx="423446" cy="9571"/>
          </a:xfrm>
          <a:prstGeom prst="straightConnector1">
            <a:avLst/>
          </a:prstGeom>
          <a:ln>
            <a:solidFill>
              <a:schemeClr val="accent4">
                <a:lumMod val="50000"/>
              </a:schemeClr>
            </a:solidFill>
            <a:tailEnd type="triangle" w="lg" len="lg"/>
          </a:ln>
        </p:spPr>
        <p:style>
          <a:lnRef idx="2">
            <a:schemeClr val="accent1"/>
          </a:lnRef>
          <a:fillRef idx="0">
            <a:schemeClr val="accent1"/>
          </a:fillRef>
          <a:effectRef idx="1">
            <a:schemeClr val="accent1"/>
          </a:effectRef>
          <a:fontRef idx="minor">
            <a:schemeClr val="tx1"/>
          </a:fontRef>
        </p:style>
      </p:cxn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PhAnim="0">
  <p:cSld>
    <p:spTree>
      <p:nvGrpSpPr>
        <p:cNvPr id="1" name=""/>
        <p:cNvGrpSpPr/>
        <p:nvPr/>
      </p:nvGrpSpPr>
      <p:grpSpPr>
        <a:xfrm>
          <a:off x="0" y="0"/>
          <a:ext cx="0" cy="0"/>
          <a:chOff x="0" y="0"/>
          <a:chExt cx="0" cy="0"/>
        </a:xfrm>
      </p:grpSpPr>
      <p:sp>
        <p:nvSpPr>
          <p:cNvPr id="19" name="Rectangle 6"/>
          <p:cNvSpPr>
            <a:spLocks noChangeArrowheads="1"/>
          </p:cNvSpPr>
          <p:nvPr/>
        </p:nvSpPr>
        <p:spPr bwMode="auto">
          <a:xfrm>
            <a:off x="214313" y="2214563"/>
            <a:ext cx="2571750" cy="2857500"/>
          </a:xfrm>
          <a:prstGeom prst="rect">
            <a:avLst/>
          </a:prstGeom>
          <a:noFill/>
          <a:ln w="9525">
            <a:solidFill>
              <a:schemeClr val="accent1">
                <a:lumMod val="50000"/>
              </a:schemeClr>
            </a:solidFill>
            <a:miter lim="800000"/>
            <a:headEnd/>
            <a:tailEnd/>
          </a:ln>
        </p:spPr>
        <p:txBody>
          <a:bodyPr lIns="0" tIns="0" rIns="0" bIns="0">
            <a:prstTxWarp prst="textNoShape">
              <a:avLst/>
            </a:prstTxWarp>
          </a:bodyPr>
          <a:lstStyle/>
          <a:p>
            <a:pPr marL="266700" indent="-177800" defTabSz="457200" eaLnBrk="0" hangingPunct="0">
              <a:buClr>
                <a:srgbClr val="FFFFFF"/>
              </a:buClr>
              <a:buSzPct val="72000"/>
              <a:buFont typeface="StarBats" charset="0"/>
              <a:buNone/>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fr-FR" sz="1000">
                <a:solidFill>
                  <a:srgbClr val="004000"/>
                </a:solidFill>
              </a:rPr>
              <a:t>class Ellipse</a:t>
            </a:r>
          </a:p>
          <a:p>
            <a:pPr marL="266700" indent="-177800" defTabSz="457200">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fr-FR" sz="1000">
                <a:solidFill>
                  <a:srgbClr val="004000"/>
                </a:solidFill>
              </a:rPr>
              <a:t>{</a:t>
            </a:r>
          </a:p>
          <a:p>
            <a:pPr marL="266700" indent="-177800" defTabSz="457200">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fr-FR" sz="1000">
                <a:solidFill>
                  <a:srgbClr val="004000"/>
                </a:solidFill>
              </a:rPr>
              <a:t>public :</a:t>
            </a:r>
          </a:p>
          <a:p>
            <a:pPr marL="266700" indent="-177800" defTabSz="457200">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fr-FR" sz="1000">
                <a:solidFill>
                  <a:srgbClr val="004000"/>
                </a:solidFill>
              </a:rPr>
              <a:t>	 Ellipse();     </a:t>
            </a:r>
          </a:p>
          <a:p>
            <a:pPr marL="266700" indent="-177800" defTabSz="457200">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fr-FR" sz="1000">
                <a:solidFill>
                  <a:srgbClr val="004000"/>
                </a:solidFill>
              </a:rPr>
              <a:t>	 Ellipse (float x, float y, float a, float b);</a:t>
            </a:r>
          </a:p>
          <a:p>
            <a:pPr marL="266700" indent="-177800" defTabSz="457200">
              <a:spcBef>
                <a:spcPct val="20000"/>
              </a:spcBef>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fr-FR" sz="1000">
                <a:solidFill>
                  <a:srgbClr val="004000"/>
                </a:solidFill>
              </a:rPr>
              <a:t>	 Ellipse(const Ellipse &amp; e);</a:t>
            </a:r>
          </a:p>
          <a:p>
            <a:pPr marL="266700" indent="-177800" defTabSz="457200">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fr-FR" sz="1000">
                <a:solidFill>
                  <a:srgbClr val="004000"/>
                </a:solidFill>
              </a:rPr>
              <a:t>	~Ellipse();  </a:t>
            </a:r>
          </a:p>
          <a:p>
            <a:pPr marL="266700" indent="-177800" defTabSz="457200">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endParaRPr lang="fr-FR" sz="1000">
              <a:solidFill>
                <a:srgbClr val="004000"/>
              </a:solidFill>
            </a:endParaRPr>
          </a:p>
          <a:p>
            <a:pPr marL="266700" indent="-177800" defTabSz="457200">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fr-FR" sz="1000">
                <a:solidFill>
                  <a:srgbClr val="004000"/>
                </a:solidFill>
              </a:rPr>
              <a:t>protected :</a:t>
            </a:r>
          </a:p>
          <a:p>
            <a:pPr marL="266700" indent="-177800" defTabSz="457200">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fr-FR" sz="1000">
                <a:solidFill>
                  <a:srgbClr val="004000"/>
                </a:solidFill>
              </a:rPr>
              <a:t>	float m_cX, m_cY;</a:t>
            </a:r>
          </a:p>
          <a:p>
            <a:pPr marL="266700" indent="-177800" defTabSz="457200">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fr-FR" sz="1000">
                <a:solidFill>
                  <a:srgbClr val="004000"/>
                </a:solidFill>
              </a:rPr>
              <a:t>	float m_a, m_b;</a:t>
            </a:r>
          </a:p>
          <a:p>
            <a:pPr marL="266700" indent="-177800" defTabSz="457200">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endParaRPr lang="fr-FR" sz="1000">
              <a:solidFill>
                <a:srgbClr val="004000"/>
              </a:solidFill>
            </a:endParaRPr>
          </a:p>
          <a:p>
            <a:pPr marL="266700" indent="-177800" defTabSz="457200">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fr-FR" sz="1000">
                <a:solidFill>
                  <a:srgbClr val="004000"/>
                </a:solidFill>
              </a:rPr>
              <a:t>public :</a:t>
            </a:r>
          </a:p>
          <a:p>
            <a:pPr marL="266700" indent="-177800" defTabSz="457200">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fr-FR" sz="1000">
                <a:solidFill>
                  <a:srgbClr val="004000"/>
                </a:solidFill>
              </a:rPr>
              <a:t>	void deplace(float dx, float dy);</a:t>
            </a:r>
          </a:p>
          <a:p>
            <a:pPr marL="266700" indent="-177800" defTabSz="457200">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fr-FR" sz="1000">
                <a:solidFill>
                  <a:srgbClr val="004000"/>
                </a:solidFill>
              </a:rPr>
              <a:t>	void zoom(float z);</a:t>
            </a:r>
          </a:p>
          <a:p>
            <a:pPr marL="266700" indent="-177800" defTabSz="457200">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fr-FR" sz="1000">
                <a:solidFill>
                  <a:srgbClr val="004000"/>
                </a:solidFill>
              </a:rPr>
              <a:t>	float surface();</a:t>
            </a:r>
          </a:p>
          <a:p>
            <a:pPr marL="266700" indent="-177800" defTabSz="457200">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fr-FR" sz="1000">
                <a:solidFill>
                  <a:srgbClr val="004000"/>
                </a:solidFill>
              </a:rPr>
              <a:t>	</a:t>
            </a:r>
            <a:r>
              <a:rPr lang="fr-FR" sz="1000">
                <a:solidFill>
                  <a:srgbClr val="FF0000"/>
                </a:solidFill>
              </a:rPr>
              <a:t>virtual</a:t>
            </a:r>
            <a:r>
              <a:rPr lang="fr-FR" sz="1000">
                <a:solidFill>
                  <a:srgbClr val="004000"/>
                </a:solidFill>
              </a:rPr>
              <a:t> void affiche();</a:t>
            </a:r>
            <a:endParaRPr lang="en-GB" sz="1000">
              <a:solidFill>
                <a:srgbClr val="004000"/>
              </a:solidFill>
            </a:endParaRPr>
          </a:p>
          <a:p>
            <a:pPr marL="266700" indent="-177800" defTabSz="457200">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fr-FR" sz="1000">
                <a:solidFill>
                  <a:srgbClr val="004000"/>
                </a:solidFill>
              </a:rPr>
              <a:t>};</a:t>
            </a:r>
            <a:endParaRPr lang="en-GB" sz="1000">
              <a:solidFill>
                <a:srgbClr val="004000"/>
              </a:solidFill>
            </a:endParaRPr>
          </a:p>
        </p:txBody>
      </p:sp>
      <p:sp>
        <p:nvSpPr>
          <p:cNvPr id="16387" name="Rectangle 3"/>
          <p:cNvSpPr>
            <a:spLocks noGrp="1" noChangeArrowheads="1"/>
          </p:cNvSpPr>
          <p:nvPr>
            <p:ph type="title"/>
          </p:nvPr>
        </p:nvSpPr>
        <p:spPr>
          <a:xfrm>
            <a:off x="642938" y="0"/>
            <a:ext cx="7772400" cy="1143000"/>
          </a:xfrm>
          <a:noFill/>
        </p:spPr>
        <p:txBody>
          <a:bodyPr/>
          <a:lstStyle/>
          <a:p>
            <a:r>
              <a:rPr lang="fr-FR" sz="2800"/>
              <a:t>Héritage</a:t>
            </a:r>
          </a:p>
        </p:txBody>
      </p:sp>
      <p:sp>
        <p:nvSpPr>
          <p:cNvPr id="16388" name="Rectangle 4"/>
          <p:cNvSpPr>
            <a:spLocks noGrp="1" noChangeArrowheads="1"/>
          </p:cNvSpPr>
          <p:nvPr>
            <p:ph type="body" sz="half" idx="2"/>
          </p:nvPr>
        </p:nvSpPr>
        <p:spPr>
          <a:xfrm>
            <a:off x="428625" y="1000125"/>
            <a:ext cx="8458200" cy="428625"/>
          </a:xfrm>
        </p:spPr>
        <p:txBody>
          <a:bodyPr/>
          <a:lstStyle/>
          <a:p>
            <a:pPr>
              <a:buFontTx/>
              <a:buNone/>
            </a:pPr>
            <a:r>
              <a:rPr lang="fr-FR" sz="1600">
                <a:solidFill>
                  <a:srgbClr val="800000"/>
                </a:solidFill>
              </a:rPr>
              <a:t>L’héritage permet de spécialiser une classe en définissant une relation de type « est une sorte de ».</a:t>
            </a:r>
            <a:r>
              <a:rPr lang="fr-FR" sz="1400">
                <a:solidFill>
                  <a:srgbClr val="800000"/>
                </a:solidFill>
              </a:rPr>
              <a:t> </a:t>
            </a:r>
          </a:p>
        </p:txBody>
      </p:sp>
      <p:sp>
        <p:nvSpPr>
          <p:cNvPr id="74757" name="Rectangle 5"/>
          <p:cNvSpPr>
            <a:spLocks noChangeArrowheads="1"/>
          </p:cNvSpPr>
          <p:nvPr/>
        </p:nvSpPr>
        <p:spPr bwMode="auto">
          <a:xfrm>
            <a:off x="3143250" y="2214563"/>
            <a:ext cx="2728913" cy="1947862"/>
          </a:xfrm>
          <a:prstGeom prst="rect">
            <a:avLst/>
          </a:prstGeom>
          <a:noFill/>
          <a:ln w="9525">
            <a:solidFill>
              <a:schemeClr val="accent1">
                <a:lumMod val="50000"/>
              </a:schemeClr>
            </a:solidFill>
            <a:miter lim="800000"/>
            <a:headEnd/>
            <a:tailEnd/>
          </a:ln>
          <a:effectLst/>
        </p:spPr>
        <p:txBody>
          <a:bodyPr lIns="0" tIns="0" rIns="0" bIns="0">
            <a:prstTxWarp prst="textNoShape">
              <a:avLst/>
            </a:prstTxWarp>
          </a:bodyPr>
          <a:lstStyle/>
          <a:p>
            <a:pPr marL="282575" indent="-174625" defTabSz="457200" eaLnBrk="0" hangingPunct="0">
              <a:buClr>
                <a:srgbClr val="FFFFFF"/>
              </a:buClr>
              <a:buSzPct val="90000"/>
              <a:buFont typeface="StarBats" charset="0"/>
              <a:buNone/>
              <a:tabLst>
                <a:tab pos="282575" algn="l"/>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en-GB" sz="1100">
                <a:solidFill>
                  <a:srgbClr val="FF0000"/>
                </a:solidFill>
              </a:rPr>
              <a:t>#include “</a:t>
            </a:r>
            <a:r>
              <a:rPr lang="fr-FR" sz="1100">
                <a:solidFill>
                  <a:srgbClr val="FF0000"/>
                </a:solidFill>
              </a:rPr>
              <a:t>ellipse</a:t>
            </a:r>
            <a:r>
              <a:rPr lang="en-GB" sz="1100">
                <a:solidFill>
                  <a:srgbClr val="FF0000"/>
                </a:solidFill>
              </a:rPr>
              <a:t>.h” </a:t>
            </a:r>
          </a:p>
          <a:p>
            <a:pPr marL="282575" indent="-174625" defTabSz="457200" eaLnBrk="0" hangingPunct="0">
              <a:buClr>
                <a:srgbClr val="FFFFFF"/>
              </a:buClr>
              <a:buSzPct val="90000"/>
              <a:buFont typeface="StarBats" charset="0"/>
              <a:buNone/>
              <a:tabLst>
                <a:tab pos="282575" algn="l"/>
                <a:tab pos="723900" algn="l"/>
                <a:tab pos="1447800" algn="l"/>
                <a:tab pos="2171700" algn="l"/>
                <a:tab pos="2895600" algn="l"/>
                <a:tab pos="3619500" algn="l"/>
                <a:tab pos="4343400" algn="l"/>
                <a:tab pos="5067300" algn="l"/>
                <a:tab pos="5791200" algn="l"/>
                <a:tab pos="6515100" algn="l"/>
                <a:tab pos="7239000" algn="l"/>
                <a:tab pos="7962900" algn="l"/>
                <a:tab pos="8686800" algn="l"/>
              </a:tabLst>
            </a:pPr>
            <a:endParaRPr lang="en-GB" sz="1100">
              <a:solidFill>
                <a:srgbClr val="004000"/>
              </a:solidFill>
            </a:endParaRPr>
          </a:p>
          <a:p>
            <a:pPr marL="282575" indent="-174625" defTabSz="457200">
              <a:tabLst>
                <a:tab pos="282575" algn="l"/>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fr-FR" sz="1100">
                <a:solidFill>
                  <a:srgbClr val="004000"/>
                </a:solidFill>
              </a:rPr>
              <a:t>class Cercle </a:t>
            </a:r>
            <a:r>
              <a:rPr lang="fr-FR" sz="1100">
                <a:solidFill>
                  <a:srgbClr val="FF0000"/>
                </a:solidFill>
              </a:rPr>
              <a:t>: public Ellipse</a:t>
            </a:r>
          </a:p>
          <a:p>
            <a:pPr marL="282575" indent="-174625" defTabSz="457200">
              <a:tabLst>
                <a:tab pos="282575" algn="l"/>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fr-FR" sz="1100">
                <a:solidFill>
                  <a:srgbClr val="004000"/>
                </a:solidFill>
              </a:rPr>
              <a:t>{</a:t>
            </a:r>
          </a:p>
          <a:p>
            <a:pPr marL="282575" indent="-174625" defTabSz="457200">
              <a:tabLst>
                <a:tab pos="282575" algn="l"/>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fr-FR" sz="1100">
                <a:solidFill>
                  <a:srgbClr val="004000"/>
                </a:solidFill>
              </a:rPr>
              <a:t>public :</a:t>
            </a:r>
          </a:p>
          <a:p>
            <a:pPr marL="282575" indent="-174625" defTabSz="457200">
              <a:tabLst>
                <a:tab pos="282575" algn="l"/>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fr-FR" sz="1100">
                <a:solidFill>
                  <a:srgbClr val="004000"/>
                </a:solidFill>
              </a:rPr>
              <a:t>	Cercle();</a:t>
            </a:r>
          </a:p>
          <a:p>
            <a:pPr marL="282575" indent="-174625" defTabSz="457200">
              <a:tabLst>
                <a:tab pos="282575" algn="l"/>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fr-FR" sz="1100">
                <a:solidFill>
                  <a:srgbClr val="004000"/>
                </a:solidFill>
              </a:rPr>
              <a:t>	 Cercle (float x, float y, float  diametre);</a:t>
            </a:r>
          </a:p>
          <a:p>
            <a:pPr marL="282575" indent="-174625" defTabSz="457200">
              <a:tabLst>
                <a:tab pos="282575" algn="l"/>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fr-FR" sz="1100">
                <a:solidFill>
                  <a:srgbClr val="004000"/>
                </a:solidFill>
              </a:rPr>
              <a:t>	~ Cercle();</a:t>
            </a:r>
          </a:p>
          <a:p>
            <a:pPr marL="282575" indent="-174625" defTabSz="457200">
              <a:tabLst>
                <a:tab pos="282575" algn="l"/>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fr-FR" sz="1100">
                <a:solidFill>
                  <a:srgbClr val="004000"/>
                </a:solidFill>
              </a:rPr>
              <a:t>public :	</a:t>
            </a:r>
          </a:p>
          <a:p>
            <a:pPr marL="282575" indent="-174625" defTabSz="457200">
              <a:tabLst>
                <a:tab pos="282575" algn="l"/>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fr-FR" sz="1100">
                <a:solidFill>
                  <a:srgbClr val="004000"/>
                </a:solidFill>
              </a:rPr>
              <a:t>	</a:t>
            </a:r>
            <a:r>
              <a:rPr lang="fr-FR" sz="1100">
                <a:solidFill>
                  <a:srgbClr val="FF0000"/>
                </a:solidFill>
              </a:rPr>
              <a:t>virtual</a:t>
            </a:r>
            <a:r>
              <a:rPr lang="fr-FR" sz="1100">
                <a:solidFill>
                  <a:srgbClr val="004000"/>
                </a:solidFill>
              </a:rPr>
              <a:t> void affiche();</a:t>
            </a:r>
          </a:p>
          <a:p>
            <a:pPr marL="282575" indent="-174625" defTabSz="457200">
              <a:tabLst>
                <a:tab pos="282575" algn="l"/>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fr-FR" sz="1100">
                <a:solidFill>
                  <a:srgbClr val="004000"/>
                </a:solidFill>
              </a:rPr>
              <a:t>};</a:t>
            </a:r>
          </a:p>
        </p:txBody>
      </p:sp>
      <p:sp>
        <p:nvSpPr>
          <p:cNvPr id="74761" name="Rectangle 9"/>
          <p:cNvSpPr>
            <a:spLocks noChangeArrowheads="1"/>
          </p:cNvSpPr>
          <p:nvPr/>
        </p:nvSpPr>
        <p:spPr bwMode="auto">
          <a:xfrm>
            <a:off x="3143250" y="1857375"/>
            <a:ext cx="749300" cy="307975"/>
          </a:xfrm>
          <a:prstGeom prst="rect">
            <a:avLst/>
          </a:prstGeom>
          <a:noFill/>
          <a:ln w="9525">
            <a:solidFill>
              <a:schemeClr val="tx2">
                <a:lumMod val="50000"/>
              </a:schemeClr>
            </a:solidFill>
            <a:miter lim="800000"/>
            <a:headEnd/>
            <a:tailEnd/>
          </a:ln>
          <a:effectLst/>
        </p:spPr>
        <p:txBody>
          <a:bodyPr wrap="none">
            <a:prstTxWarp prst="textNoShape">
              <a:avLst/>
            </a:prstTxWarp>
            <a:spAutoFit/>
          </a:bodyPr>
          <a:lstStyle/>
          <a:p>
            <a:pPr eaLnBrk="0" hangingPunct="0">
              <a:buClr>
                <a:srgbClr val="FFFFFF"/>
              </a:buClr>
              <a:buSzPct val="72000"/>
              <a:buFont typeface="StarBats" charset="0"/>
              <a:buNone/>
            </a:pPr>
            <a:r>
              <a:rPr lang="fr-FR" sz="1400">
                <a:solidFill>
                  <a:srgbClr val="19334D"/>
                </a:solidFill>
              </a:rPr>
              <a:t>cercle</a:t>
            </a:r>
            <a:r>
              <a:rPr lang="en-GB" sz="1400">
                <a:solidFill>
                  <a:srgbClr val="19334D"/>
                </a:solidFill>
                <a:latin typeface="Times" charset="0"/>
              </a:rPr>
              <a:t>.h</a:t>
            </a:r>
          </a:p>
        </p:txBody>
      </p:sp>
      <p:sp>
        <p:nvSpPr>
          <p:cNvPr id="74758" name="Rectangle 6"/>
          <p:cNvSpPr>
            <a:spLocks noChangeArrowheads="1"/>
          </p:cNvSpPr>
          <p:nvPr/>
        </p:nvSpPr>
        <p:spPr bwMode="auto">
          <a:xfrm>
            <a:off x="6286500" y="2214563"/>
            <a:ext cx="2100263" cy="1571625"/>
          </a:xfrm>
          <a:prstGeom prst="rect">
            <a:avLst/>
          </a:prstGeom>
          <a:noFill/>
          <a:ln w="9525">
            <a:solidFill>
              <a:schemeClr val="accent1">
                <a:lumMod val="50000"/>
              </a:schemeClr>
            </a:solidFill>
            <a:miter lim="800000"/>
            <a:headEnd/>
            <a:tailEnd/>
          </a:ln>
          <a:effectLst/>
        </p:spPr>
        <p:txBody>
          <a:bodyPr lIns="0" tIns="0" rIns="0" bIns="0">
            <a:prstTxWarp prst="textNoShape">
              <a:avLst/>
            </a:prstTxWarp>
          </a:bodyPr>
          <a:lstStyle/>
          <a:p>
            <a:pPr marL="282575" indent="-174625" defTabSz="457200">
              <a:tabLst>
                <a:tab pos="282575" algn="l"/>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fr-FR" sz="1100">
                <a:solidFill>
                  <a:srgbClr val="004000"/>
                </a:solidFill>
              </a:rPr>
              <a:t>#include  "cercle.h"</a:t>
            </a:r>
          </a:p>
          <a:p>
            <a:pPr marL="282575" indent="-174625" defTabSz="457200">
              <a:tabLst>
                <a:tab pos="282575" algn="l"/>
                <a:tab pos="723900" algn="l"/>
                <a:tab pos="1447800" algn="l"/>
                <a:tab pos="2171700" algn="l"/>
                <a:tab pos="2895600" algn="l"/>
                <a:tab pos="3619500" algn="l"/>
                <a:tab pos="4343400" algn="l"/>
                <a:tab pos="5067300" algn="l"/>
                <a:tab pos="5791200" algn="l"/>
                <a:tab pos="6515100" algn="l"/>
                <a:tab pos="7239000" algn="l"/>
                <a:tab pos="7962900" algn="l"/>
                <a:tab pos="8686800" algn="l"/>
              </a:tabLst>
            </a:pPr>
            <a:endParaRPr lang="fr-FR" sz="1100">
              <a:solidFill>
                <a:srgbClr val="004000"/>
              </a:solidFill>
            </a:endParaRPr>
          </a:p>
          <a:p>
            <a:pPr marL="282575" indent="-174625" defTabSz="457200">
              <a:tabLst>
                <a:tab pos="282575" algn="l"/>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fr-FR" sz="1100">
                <a:solidFill>
                  <a:srgbClr val="004000"/>
                </a:solidFill>
              </a:rPr>
              <a:t>int main()</a:t>
            </a:r>
          </a:p>
          <a:p>
            <a:pPr marL="282575" indent="-174625" defTabSz="457200">
              <a:tabLst>
                <a:tab pos="282575" algn="l"/>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fr-FR" sz="1100">
                <a:solidFill>
                  <a:srgbClr val="004000"/>
                </a:solidFill>
              </a:rPr>
              <a:t>{</a:t>
            </a:r>
          </a:p>
          <a:p>
            <a:pPr marL="282575" indent="-174625" defTabSz="457200">
              <a:tabLst>
                <a:tab pos="282575" algn="l"/>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fr-FR" sz="1100">
                <a:solidFill>
                  <a:srgbClr val="004000"/>
                </a:solidFill>
              </a:rPr>
              <a:t>	Cercle c(5, 5, 15);</a:t>
            </a:r>
          </a:p>
          <a:p>
            <a:pPr marL="282575" indent="-174625" defTabSz="457200">
              <a:tabLst>
                <a:tab pos="282575" algn="l"/>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fr-FR" sz="1100">
                <a:solidFill>
                  <a:srgbClr val="004000"/>
                </a:solidFill>
              </a:rPr>
              <a:t>	c. affiche();</a:t>
            </a:r>
          </a:p>
          <a:p>
            <a:pPr marL="282575" indent="-174625" defTabSz="457200">
              <a:tabLst>
                <a:tab pos="282575" algn="l"/>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fr-FR" sz="1100">
                <a:solidFill>
                  <a:srgbClr val="004000"/>
                </a:solidFill>
              </a:rPr>
              <a:t>	return 0;</a:t>
            </a:r>
          </a:p>
          <a:p>
            <a:pPr marL="282575" indent="-174625" defTabSz="457200">
              <a:tabLst>
                <a:tab pos="282575" algn="l"/>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fr-FR" sz="1100">
                <a:solidFill>
                  <a:srgbClr val="004000"/>
                </a:solidFill>
              </a:rPr>
              <a:t>}</a:t>
            </a:r>
          </a:p>
        </p:txBody>
      </p:sp>
      <p:sp>
        <p:nvSpPr>
          <p:cNvPr id="74762" name="Rectangle 10"/>
          <p:cNvSpPr>
            <a:spLocks noChangeArrowheads="1"/>
          </p:cNvSpPr>
          <p:nvPr/>
        </p:nvSpPr>
        <p:spPr bwMode="auto">
          <a:xfrm>
            <a:off x="6286500" y="1857375"/>
            <a:ext cx="811213" cy="304800"/>
          </a:xfrm>
          <a:prstGeom prst="rect">
            <a:avLst/>
          </a:prstGeom>
          <a:noFill/>
          <a:ln w="9525">
            <a:solidFill>
              <a:schemeClr val="tx2">
                <a:lumMod val="50000"/>
              </a:schemeClr>
            </a:solidFill>
            <a:miter lim="800000"/>
            <a:headEnd/>
            <a:tailEnd/>
          </a:ln>
          <a:effectLst/>
        </p:spPr>
        <p:txBody>
          <a:bodyPr wrap="none">
            <a:prstTxWarp prst="textNoShape">
              <a:avLst/>
            </a:prstTxWarp>
            <a:spAutoFit/>
          </a:bodyPr>
          <a:lstStyle/>
          <a:p>
            <a:pPr>
              <a:buClr>
                <a:srgbClr val="FFFFFF"/>
              </a:buClr>
              <a:buSzPct val="72000"/>
            </a:pPr>
            <a:r>
              <a:rPr lang="en-GB" sz="1400">
                <a:solidFill>
                  <a:srgbClr val="19334D"/>
                </a:solidFill>
              </a:rPr>
              <a:t>prog.cpp</a:t>
            </a:r>
          </a:p>
        </p:txBody>
      </p:sp>
      <p:sp>
        <p:nvSpPr>
          <p:cNvPr id="74778" name="Rectangle 26"/>
          <p:cNvSpPr>
            <a:spLocks noChangeArrowheads="1"/>
          </p:cNvSpPr>
          <p:nvPr/>
        </p:nvSpPr>
        <p:spPr bwMode="auto">
          <a:xfrm>
            <a:off x="214313" y="1857375"/>
            <a:ext cx="928687" cy="304800"/>
          </a:xfrm>
          <a:prstGeom prst="rect">
            <a:avLst/>
          </a:prstGeom>
          <a:noFill/>
          <a:ln w="9525">
            <a:solidFill>
              <a:schemeClr val="tx2">
                <a:lumMod val="50000"/>
              </a:schemeClr>
            </a:solidFill>
            <a:miter lim="800000"/>
            <a:headEnd/>
            <a:tailEnd/>
          </a:ln>
          <a:effectLst/>
        </p:spPr>
        <p:txBody>
          <a:bodyPr>
            <a:prstTxWarp prst="textNoShape">
              <a:avLst/>
            </a:prstTxWarp>
            <a:spAutoFit/>
          </a:bodyPr>
          <a:lstStyle/>
          <a:p>
            <a:pPr eaLnBrk="0" hangingPunct="0">
              <a:spcBef>
                <a:spcPct val="50000"/>
              </a:spcBef>
              <a:buClr>
                <a:srgbClr val="FFFFFF"/>
              </a:buClr>
              <a:buSzPct val="72000"/>
              <a:buFont typeface="StarBats" charset="0"/>
              <a:buNone/>
            </a:pPr>
            <a:r>
              <a:rPr lang="fr-FR" sz="1400">
                <a:solidFill>
                  <a:srgbClr val="19334D"/>
                </a:solidFill>
              </a:rPr>
              <a:t>ellipse</a:t>
            </a:r>
            <a:r>
              <a:rPr lang="en-GB" sz="1400">
                <a:solidFill>
                  <a:srgbClr val="19334D"/>
                </a:solidFill>
              </a:rPr>
              <a:t>.h</a:t>
            </a:r>
            <a:endParaRPr lang="fr-FR" sz="1400">
              <a:solidFill>
                <a:srgbClr val="19334D"/>
              </a:solidFill>
            </a:endParaRPr>
          </a:p>
        </p:txBody>
      </p:sp>
      <p:sp>
        <p:nvSpPr>
          <p:cNvPr id="74797" name="Rectangle 45"/>
          <p:cNvSpPr>
            <a:spLocks noChangeArrowheads="1"/>
          </p:cNvSpPr>
          <p:nvPr/>
        </p:nvSpPr>
        <p:spPr bwMode="auto">
          <a:xfrm>
            <a:off x="3143250" y="4572000"/>
            <a:ext cx="5072063" cy="2189163"/>
          </a:xfrm>
          <a:prstGeom prst="rect">
            <a:avLst/>
          </a:prstGeom>
          <a:noFill/>
          <a:ln w="9525">
            <a:solidFill>
              <a:schemeClr val="accent1">
                <a:lumMod val="50000"/>
              </a:schemeClr>
            </a:solidFill>
            <a:miter lim="800000"/>
            <a:headEnd/>
            <a:tailEnd/>
          </a:ln>
          <a:effectLst/>
        </p:spPr>
        <p:txBody>
          <a:bodyPr lIns="0" tIns="0" rIns="0" bIns="0">
            <a:prstTxWarp prst="textNoShape">
              <a:avLst/>
            </a:prstTxWarp>
          </a:bodyPr>
          <a:lstStyle/>
          <a:p>
            <a:pPr marL="282575" indent="-174625" defTabSz="457200" eaLnBrk="0" hangingPunct="0">
              <a:buClr>
                <a:srgbClr val="FFFFFF"/>
              </a:buClr>
              <a:buSzPct val="90000"/>
              <a:tabLst>
                <a:tab pos="282575" algn="l"/>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fr-FR" sz="1100">
                <a:solidFill>
                  <a:srgbClr val="004000"/>
                </a:solidFill>
              </a:rPr>
              <a:t>#include &lt;iostream.h&gt;</a:t>
            </a:r>
          </a:p>
          <a:p>
            <a:pPr marL="282575" indent="-174625" defTabSz="457200" eaLnBrk="0" hangingPunct="0">
              <a:buClr>
                <a:srgbClr val="FFFFFF"/>
              </a:buClr>
              <a:buSzPct val="90000"/>
              <a:buFont typeface="StarBats" charset="0"/>
              <a:buNone/>
              <a:tabLst>
                <a:tab pos="282575" algn="l"/>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en-GB" sz="1100">
                <a:solidFill>
                  <a:srgbClr val="004000"/>
                </a:solidFill>
              </a:rPr>
              <a:t>#include “</a:t>
            </a:r>
            <a:r>
              <a:rPr lang="fr-FR" sz="1100">
                <a:solidFill>
                  <a:srgbClr val="004000"/>
                </a:solidFill>
              </a:rPr>
              <a:t>cercle</a:t>
            </a:r>
            <a:r>
              <a:rPr lang="en-GB" sz="1100">
                <a:solidFill>
                  <a:srgbClr val="004000"/>
                </a:solidFill>
              </a:rPr>
              <a:t>.h” </a:t>
            </a:r>
          </a:p>
          <a:p>
            <a:pPr marL="282575" indent="-174625" defTabSz="457200" eaLnBrk="0" hangingPunct="0">
              <a:buClr>
                <a:srgbClr val="FFFFFF"/>
              </a:buClr>
              <a:buSzPct val="90000"/>
              <a:buFont typeface="StarBats" charset="0"/>
              <a:buNone/>
              <a:tabLst>
                <a:tab pos="282575" algn="l"/>
                <a:tab pos="723900" algn="l"/>
                <a:tab pos="1447800" algn="l"/>
                <a:tab pos="2171700" algn="l"/>
                <a:tab pos="2895600" algn="l"/>
                <a:tab pos="3619500" algn="l"/>
                <a:tab pos="4343400" algn="l"/>
                <a:tab pos="5067300" algn="l"/>
                <a:tab pos="5791200" algn="l"/>
                <a:tab pos="6515100" algn="l"/>
                <a:tab pos="7239000" algn="l"/>
                <a:tab pos="7962900" algn="l"/>
                <a:tab pos="8686800" algn="l"/>
              </a:tabLst>
            </a:pPr>
            <a:endParaRPr lang="en-GB" sz="1100">
              <a:solidFill>
                <a:srgbClr val="004000"/>
              </a:solidFill>
            </a:endParaRPr>
          </a:p>
          <a:p>
            <a:pPr marL="282575" indent="-174625" defTabSz="457200">
              <a:tabLst>
                <a:tab pos="282575" algn="l"/>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fr-FR" sz="1100">
                <a:solidFill>
                  <a:srgbClr val="004000"/>
                </a:solidFill>
              </a:rPr>
              <a:t>Cercle::Cercle()</a:t>
            </a:r>
            <a:r>
              <a:rPr lang="fr-FR" sz="1100">
                <a:solidFill>
                  <a:srgbClr val="FF0000"/>
                </a:solidFill>
              </a:rPr>
              <a:t> : public Ellipse()</a:t>
            </a:r>
          </a:p>
          <a:p>
            <a:pPr marL="282575" indent="-174625" defTabSz="457200">
              <a:tabLst>
                <a:tab pos="282575" algn="l"/>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fr-FR" sz="1100">
                <a:solidFill>
                  <a:srgbClr val="004000"/>
                </a:solidFill>
              </a:rPr>
              <a:t>{</a:t>
            </a:r>
          </a:p>
          <a:p>
            <a:pPr marL="282575" indent="-174625" defTabSz="457200">
              <a:tabLst>
                <a:tab pos="282575" algn="l"/>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fr-FR" sz="1100">
                <a:solidFill>
                  <a:srgbClr val="004000"/>
                </a:solidFill>
              </a:rPr>
              <a:t>}</a:t>
            </a:r>
          </a:p>
          <a:p>
            <a:pPr marL="282575" indent="-174625" defTabSz="457200">
              <a:tabLst>
                <a:tab pos="282575" algn="l"/>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fr-FR" sz="1100">
                <a:solidFill>
                  <a:srgbClr val="004000"/>
                </a:solidFill>
              </a:rPr>
              <a:t>Cercle::Cercle(float x, float y, float  diametre)  </a:t>
            </a:r>
            <a:r>
              <a:rPr lang="fr-FR" sz="1100">
                <a:solidFill>
                  <a:srgbClr val="FF0000"/>
                </a:solidFill>
              </a:rPr>
              <a:t>: public Ellipse( x, y, diametre, diametre)</a:t>
            </a:r>
          </a:p>
          <a:p>
            <a:pPr marL="282575" indent="-174625" defTabSz="457200">
              <a:tabLst>
                <a:tab pos="282575" algn="l"/>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fr-FR" sz="1100">
                <a:solidFill>
                  <a:srgbClr val="004000"/>
                </a:solidFill>
              </a:rPr>
              <a:t>{</a:t>
            </a:r>
          </a:p>
          <a:p>
            <a:pPr marL="282575" indent="-174625" defTabSz="457200">
              <a:tabLst>
                <a:tab pos="282575" algn="l"/>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fr-FR" sz="1100">
                <a:solidFill>
                  <a:srgbClr val="004000"/>
                </a:solidFill>
              </a:rPr>
              <a:t>}</a:t>
            </a:r>
          </a:p>
          <a:p>
            <a:pPr marL="282575" indent="-174625" defTabSz="457200" eaLnBrk="0" hangingPunct="0">
              <a:buClr>
                <a:srgbClr val="FFFFFF"/>
              </a:buClr>
              <a:buSzPct val="72000"/>
              <a:buFont typeface="StarBats" charset="0"/>
              <a:buNone/>
              <a:tabLst>
                <a:tab pos="282575" algn="l"/>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fr-FR" sz="1100">
                <a:solidFill>
                  <a:srgbClr val="004000"/>
                </a:solidFill>
              </a:rPr>
              <a:t>void Cercle::affiche()</a:t>
            </a:r>
          </a:p>
          <a:p>
            <a:pPr marL="282575" indent="-174625" defTabSz="457200">
              <a:tabLst>
                <a:tab pos="282575" algn="l"/>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fr-FR" sz="1100">
                <a:solidFill>
                  <a:srgbClr val="004000"/>
                </a:solidFill>
              </a:rPr>
              <a:t>{</a:t>
            </a:r>
          </a:p>
          <a:p>
            <a:pPr marL="282575" indent="-174625" defTabSz="457200">
              <a:tabLst>
                <a:tab pos="282575" algn="l"/>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fr-FR" sz="1100">
                <a:solidFill>
                  <a:srgbClr val="004000"/>
                </a:solidFill>
              </a:rPr>
              <a:t> 	std::cout &lt;&lt; "Cercle de rayon " &lt;&lt;  m_a / 2 &lt;&lt; "\n";</a:t>
            </a:r>
          </a:p>
          <a:p>
            <a:pPr marL="282575" indent="-174625" defTabSz="457200">
              <a:tabLst>
                <a:tab pos="282575" algn="l"/>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fr-FR" sz="1100">
                <a:solidFill>
                  <a:srgbClr val="004000"/>
                </a:solidFill>
              </a:rPr>
              <a:t>}</a:t>
            </a:r>
            <a:endParaRPr lang="en-GB" sz="1100">
              <a:solidFill>
                <a:srgbClr val="004000"/>
              </a:solidFill>
            </a:endParaRPr>
          </a:p>
          <a:p>
            <a:pPr marL="282575" indent="-174625" defTabSz="457200">
              <a:tabLst>
                <a:tab pos="282575" algn="l"/>
                <a:tab pos="723900" algn="l"/>
                <a:tab pos="1447800" algn="l"/>
                <a:tab pos="2171700" algn="l"/>
                <a:tab pos="2895600" algn="l"/>
                <a:tab pos="3619500" algn="l"/>
                <a:tab pos="4343400" algn="l"/>
                <a:tab pos="5067300" algn="l"/>
                <a:tab pos="5791200" algn="l"/>
                <a:tab pos="6515100" algn="l"/>
                <a:tab pos="7239000" algn="l"/>
                <a:tab pos="7962900" algn="l"/>
                <a:tab pos="8686800" algn="l"/>
              </a:tabLst>
            </a:pPr>
            <a:endParaRPr lang="fr-FR" sz="1200">
              <a:solidFill>
                <a:srgbClr val="004000"/>
              </a:solidFill>
            </a:endParaRPr>
          </a:p>
        </p:txBody>
      </p:sp>
      <p:sp>
        <p:nvSpPr>
          <p:cNvPr id="74798" name="Rectangle 46"/>
          <p:cNvSpPr>
            <a:spLocks noChangeArrowheads="1"/>
          </p:cNvSpPr>
          <p:nvPr/>
        </p:nvSpPr>
        <p:spPr bwMode="auto">
          <a:xfrm>
            <a:off x="3143250" y="4214813"/>
            <a:ext cx="919163" cy="307975"/>
          </a:xfrm>
          <a:prstGeom prst="rect">
            <a:avLst/>
          </a:prstGeom>
          <a:noFill/>
          <a:ln w="9525">
            <a:solidFill>
              <a:schemeClr val="tx2">
                <a:lumMod val="50000"/>
              </a:schemeClr>
            </a:solidFill>
            <a:miter lim="800000"/>
            <a:headEnd/>
            <a:tailEnd/>
          </a:ln>
          <a:effectLst/>
        </p:spPr>
        <p:txBody>
          <a:bodyPr wrap="none">
            <a:prstTxWarp prst="textNoShape">
              <a:avLst/>
            </a:prstTxWarp>
            <a:spAutoFit/>
          </a:bodyPr>
          <a:lstStyle/>
          <a:p>
            <a:pPr eaLnBrk="0" hangingPunct="0">
              <a:buClr>
                <a:srgbClr val="FFFFFF"/>
              </a:buClr>
              <a:buSzPct val="72000"/>
              <a:buFont typeface="StarBats" charset="0"/>
              <a:buNone/>
            </a:pPr>
            <a:r>
              <a:rPr lang="fr-FR" sz="1400">
                <a:solidFill>
                  <a:srgbClr val="19334D"/>
                </a:solidFill>
              </a:rPr>
              <a:t>cercle</a:t>
            </a:r>
            <a:r>
              <a:rPr lang="en-GB" sz="1400">
                <a:solidFill>
                  <a:srgbClr val="19334D"/>
                </a:solidFill>
                <a:latin typeface="Times" charset="0"/>
              </a:rPr>
              <a:t>.cpp</a:t>
            </a:r>
          </a:p>
        </p:txBody>
      </p:sp>
      <p:sp>
        <p:nvSpPr>
          <p:cNvPr id="16396" name="Line 47"/>
          <p:cNvSpPr>
            <a:spLocks noChangeShapeType="1"/>
          </p:cNvSpPr>
          <p:nvPr/>
        </p:nvSpPr>
        <p:spPr bwMode="auto">
          <a:xfrm flipV="1">
            <a:off x="5286375" y="4929188"/>
            <a:ext cx="1214438" cy="142875"/>
          </a:xfrm>
          <a:prstGeom prst="line">
            <a:avLst/>
          </a:prstGeom>
          <a:noFill/>
          <a:ln w="9525">
            <a:solidFill>
              <a:srgbClr val="660066"/>
            </a:solidFill>
            <a:round/>
            <a:headEnd type="triangle" w="med" len="med"/>
            <a:tailEnd/>
          </a:ln>
        </p:spPr>
        <p:txBody>
          <a:bodyPr>
            <a:prstTxWarp prst="textNoShape">
              <a:avLst/>
            </a:prstTxWarp>
          </a:bodyPr>
          <a:lstStyle/>
          <a:p>
            <a:endParaRPr lang="fr-FR"/>
          </a:p>
        </p:txBody>
      </p:sp>
      <p:sp>
        <p:nvSpPr>
          <p:cNvPr id="16397" name="Line 49"/>
          <p:cNvSpPr>
            <a:spLocks noChangeShapeType="1"/>
          </p:cNvSpPr>
          <p:nvPr/>
        </p:nvSpPr>
        <p:spPr bwMode="auto">
          <a:xfrm flipV="1">
            <a:off x="6000750" y="4929188"/>
            <a:ext cx="500063" cy="500062"/>
          </a:xfrm>
          <a:prstGeom prst="line">
            <a:avLst/>
          </a:prstGeom>
          <a:noFill/>
          <a:ln w="9525">
            <a:solidFill>
              <a:srgbClr val="660066"/>
            </a:solidFill>
            <a:round/>
            <a:headEnd type="triangle" w="med" len="med"/>
            <a:tailEnd/>
          </a:ln>
        </p:spPr>
        <p:txBody>
          <a:bodyPr>
            <a:prstTxWarp prst="textNoShape">
              <a:avLst/>
            </a:prstTxWarp>
          </a:bodyPr>
          <a:lstStyle/>
          <a:p>
            <a:endParaRPr lang="fr-FR"/>
          </a:p>
        </p:txBody>
      </p:sp>
      <p:sp>
        <p:nvSpPr>
          <p:cNvPr id="22" name="Rectangle 6"/>
          <p:cNvSpPr>
            <a:spLocks noChangeArrowheads="1"/>
          </p:cNvSpPr>
          <p:nvPr/>
        </p:nvSpPr>
        <p:spPr bwMode="auto">
          <a:xfrm>
            <a:off x="214313" y="5572125"/>
            <a:ext cx="2571750" cy="1143000"/>
          </a:xfrm>
          <a:prstGeom prst="rect">
            <a:avLst/>
          </a:prstGeom>
          <a:noFill/>
          <a:ln w="9525">
            <a:solidFill>
              <a:schemeClr val="accent1">
                <a:lumMod val="50000"/>
              </a:schemeClr>
            </a:solidFill>
            <a:miter lim="800000"/>
            <a:headEnd/>
            <a:tailEnd/>
          </a:ln>
        </p:spPr>
        <p:txBody>
          <a:bodyPr lIns="0" tIns="0" rIns="0" bIns="0">
            <a:prstTxWarp prst="textNoShape">
              <a:avLst/>
            </a:prstTxWarp>
          </a:bodyPr>
          <a:lstStyle/>
          <a:p>
            <a:pPr marL="266700" indent="-177800" defTabSz="457200" eaLnBrk="0" hangingPunct="0">
              <a:buClr>
                <a:srgbClr val="FFFFFF"/>
              </a:buClr>
              <a:buSzPct val="72000"/>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fr-FR" sz="1000">
                <a:solidFill>
                  <a:srgbClr val="004000"/>
                </a:solidFill>
              </a:rPr>
              <a:t>#include &lt;iostream.h&gt;</a:t>
            </a:r>
          </a:p>
          <a:p>
            <a:pPr marL="266700" indent="-177800" defTabSz="457200" eaLnBrk="0" hangingPunct="0">
              <a:buClr>
                <a:srgbClr val="FFFFFF"/>
              </a:buClr>
              <a:buSzPct val="72000"/>
              <a:buFont typeface="StarBats" charset="0"/>
              <a:buNone/>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endParaRPr lang="fr-FR" sz="1000">
              <a:solidFill>
                <a:srgbClr val="004000"/>
              </a:solidFill>
            </a:endParaRPr>
          </a:p>
          <a:p>
            <a:pPr marL="266700" indent="-177800" defTabSz="457200" eaLnBrk="0" hangingPunct="0">
              <a:buClr>
                <a:srgbClr val="FFFFFF"/>
              </a:buClr>
              <a:buSzPct val="72000"/>
              <a:buFont typeface="StarBats" charset="0"/>
              <a:buNone/>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fr-FR" sz="1000">
                <a:solidFill>
                  <a:srgbClr val="004000"/>
                </a:solidFill>
              </a:rPr>
              <a:t>void Ellipse::affiche()</a:t>
            </a:r>
          </a:p>
          <a:p>
            <a:pPr marL="266700" indent="-177800" defTabSz="457200">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fr-FR" sz="1000">
                <a:solidFill>
                  <a:srgbClr val="004000"/>
                </a:solidFill>
              </a:rPr>
              <a:t>{</a:t>
            </a:r>
          </a:p>
          <a:p>
            <a:pPr marL="266700" indent="-177800" defTabSz="457200">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fr-FR" sz="1000">
                <a:solidFill>
                  <a:srgbClr val="004000"/>
                </a:solidFill>
              </a:rPr>
              <a:t> std::cout &lt;&lt; "Ellipse de grand axe " &lt;&lt; m_a;</a:t>
            </a:r>
          </a:p>
          <a:p>
            <a:pPr marL="266700" indent="-177800" defTabSz="457200">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fr-FR" sz="1000">
                <a:solidFill>
                  <a:srgbClr val="004000"/>
                </a:solidFill>
              </a:rPr>
              <a:t>std ::cout &lt;&lt; " et de petitt axe " &lt;&lt; m_b &lt;&lt; "\n";</a:t>
            </a:r>
          </a:p>
          <a:p>
            <a:pPr marL="266700" indent="-177800" defTabSz="457200">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fr-FR" sz="1000">
                <a:solidFill>
                  <a:srgbClr val="004000"/>
                </a:solidFill>
              </a:rPr>
              <a:t>}</a:t>
            </a:r>
            <a:endParaRPr lang="en-GB" sz="1000">
              <a:solidFill>
                <a:srgbClr val="004000"/>
              </a:solidFill>
            </a:endParaRPr>
          </a:p>
        </p:txBody>
      </p:sp>
      <p:sp>
        <p:nvSpPr>
          <p:cNvPr id="23" name="Rectangle 26"/>
          <p:cNvSpPr>
            <a:spLocks noChangeArrowheads="1"/>
          </p:cNvSpPr>
          <p:nvPr/>
        </p:nvSpPr>
        <p:spPr bwMode="auto">
          <a:xfrm>
            <a:off x="214313" y="5214938"/>
            <a:ext cx="1071562" cy="304800"/>
          </a:xfrm>
          <a:prstGeom prst="rect">
            <a:avLst/>
          </a:prstGeom>
          <a:noFill/>
          <a:ln w="9525">
            <a:solidFill>
              <a:schemeClr val="tx2">
                <a:lumMod val="50000"/>
              </a:schemeClr>
            </a:solidFill>
            <a:miter lim="800000"/>
            <a:headEnd/>
            <a:tailEnd/>
          </a:ln>
          <a:effectLst/>
        </p:spPr>
        <p:txBody>
          <a:bodyPr>
            <a:prstTxWarp prst="textNoShape">
              <a:avLst/>
            </a:prstTxWarp>
            <a:spAutoFit/>
          </a:bodyPr>
          <a:lstStyle/>
          <a:p>
            <a:pPr eaLnBrk="0" hangingPunct="0">
              <a:spcBef>
                <a:spcPct val="50000"/>
              </a:spcBef>
              <a:buClr>
                <a:srgbClr val="FFFFFF"/>
              </a:buClr>
              <a:buSzPct val="72000"/>
              <a:buFont typeface="StarBats" charset="0"/>
              <a:buNone/>
            </a:pPr>
            <a:r>
              <a:rPr lang="fr-FR" sz="1400">
                <a:solidFill>
                  <a:srgbClr val="19334D"/>
                </a:solidFill>
              </a:rPr>
              <a:t>ellipse</a:t>
            </a:r>
            <a:r>
              <a:rPr lang="en-GB" sz="1400">
                <a:solidFill>
                  <a:srgbClr val="19334D"/>
                </a:solidFill>
              </a:rPr>
              <a:t>.cpp</a:t>
            </a:r>
            <a:endParaRPr lang="fr-FR" sz="1400">
              <a:solidFill>
                <a:srgbClr val="19334D"/>
              </a:solidFill>
            </a:endParaRPr>
          </a:p>
        </p:txBody>
      </p:sp>
      <p:sp>
        <p:nvSpPr>
          <p:cNvPr id="16400" name="Text Box 48"/>
          <p:cNvSpPr txBox="1">
            <a:spLocks noChangeArrowheads="1"/>
          </p:cNvSpPr>
          <p:nvPr/>
        </p:nvSpPr>
        <p:spPr bwMode="auto">
          <a:xfrm>
            <a:off x="6500813" y="4643438"/>
            <a:ext cx="2214562" cy="600075"/>
          </a:xfrm>
          <a:prstGeom prst="rect">
            <a:avLst/>
          </a:prstGeom>
          <a:solidFill>
            <a:schemeClr val="bg1"/>
          </a:solidFill>
          <a:ln w="9525">
            <a:solidFill>
              <a:srgbClr val="660066"/>
            </a:solidFill>
            <a:miter lim="800000"/>
            <a:headEnd/>
            <a:tailEnd/>
          </a:ln>
        </p:spPr>
        <p:txBody>
          <a:bodyPr>
            <a:prstTxWarp prst="textNoShape">
              <a:avLst/>
            </a:prstTxWarp>
            <a:spAutoFit/>
          </a:bodyPr>
          <a:lstStyle/>
          <a:p>
            <a:pPr>
              <a:spcBef>
                <a:spcPct val="50000"/>
              </a:spcBef>
            </a:pPr>
            <a:r>
              <a:rPr lang="fr-FR" sz="1100">
                <a:solidFill>
                  <a:srgbClr val="660066"/>
                </a:solidFill>
              </a:rPr>
              <a:t>Le constructeur de la classe dérivée appelle généralement un des constructeurs de la classe de base.</a:t>
            </a:r>
          </a:p>
        </p:txBody>
      </p:sp>
      <p:sp>
        <p:nvSpPr>
          <p:cNvPr id="16401" name="Line 47"/>
          <p:cNvSpPr>
            <a:spLocks noChangeShapeType="1"/>
          </p:cNvSpPr>
          <p:nvPr/>
        </p:nvSpPr>
        <p:spPr bwMode="auto">
          <a:xfrm>
            <a:off x="714375" y="4857750"/>
            <a:ext cx="1357313" cy="214313"/>
          </a:xfrm>
          <a:prstGeom prst="line">
            <a:avLst/>
          </a:prstGeom>
          <a:noFill/>
          <a:ln w="9525">
            <a:solidFill>
              <a:srgbClr val="660066"/>
            </a:solidFill>
            <a:round/>
            <a:headEnd type="triangle" w="med" len="med"/>
            <a:tailEnd/>
          </a:ln>
        </p:spPr>
        <p:txBody>
          <a:bodyPr>
            <a:prstTxWarp prst="textNoShape">
              <a:avLst/>
            </a:prstTxWarp>
          </a:bodyPr>
          <a:lstStyle/>
          <a:p>
            <a:endParaRPr lang="fr-FR"/>
          </a:p>
        </p:txBody>
      </p:sp>
      <p:sp>
        <p:nvSpPr>
          <p:cNvPr id="16402" name="Text Box 15"/>
          <p:cNvSpPr txBox="1">
            <a:spLocks noChangeArrowheads="1"/>
          </p:cNvSpPr>
          <p:nvPr/>
        </p:nvSpPr>
        <p:spPr bwMode="auto">
          <a:xfrm>
            <a:off x="2071688" y="4572000"/>
            <a:ext cx="1000125" cy="862013"/>
          </a:xfrm>
          <a:prstGeom prst="rect">
            <a:avLst/>
          </a:prstGeom>
          <a:solidFill>
            <a:schemeClr val="bg1"/>
          </a:solidFill>
          <a:ln w="9525">
            <a:solidFill>
              <a:srgbClr val="660066"/>
            </a:solidFill>
            <a:miter lim="800000"/>
            <a:headEnd/>
            <a:tailEnd/>
          </a:ln>
        </p:spPr>
        <p:txBody>
          <a:bodyPr>
            <a:prstTxWarp prst="textNoShape">
              <a:avLst/>
            </a:prstTxWarp>
            <a:spAutoFit/>
          </a:bodyPr>
          <a:lstStyle/>
          <a:p>
            <a:r>
              <a:rPr lang="fr-FR" sz="1000">
                <a:solidFill>
                  <a:srgbClr val="660066"/>
                </a:solidFill>
              </a:rPr>
              <a:t>Autorise la redéfinition de la fonction dans les classes dérivées</a:t>
            </a:r>
          </a:p>
        </p:txBody>
      </p:sp>
      <p:sp>
        <p:nvSpPr>
          <p:cNvPr id="26" name="ZoneTexte 25"/>
          <p:cNvSpPr txBox="1"/>
          <p:nvPr/>
        </p:nvSpPr>
        <p:spPr>
          <a:xfrm>
            <a:off x="928688" y="1357313"/>
            <a:ext cx="6858000" cy="461962"/>
          </a:xfrm>
          <a:prstGeom prst="rect">
            <a:avLst/>
          </a:prstGeom>
          <a:noFill/>
        </p:spPr>
        <p:txBody>
          <a:bodyPr>
            <a:prstTxWarp prst="textNoShape">
              <a:avLst/>
            </a:prstTxWarp>
            <a:spAutoFit/>
          </a:bodyPr>
          <a:lstStyle/>
          <a:p>
            <a:r>
              <a:rPr lang="fr-FR" sz="1200">
                <a:solidFill>
                  <a:srgbClr val="19334D"/>
                </a:solidFill>
              </a:rPr>
              <a:t>Un cercle est un spécialisation d'une ellipse, il en possède les propriétés plus d'autres qui lui sont spécifiques. On dérive donc la classe Cercle de la classe Ellipse.</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7410" name="Line 43"/>
          <p:cNvSpPr>
            <a:spLocks noChangeShapeType="1"/>
          </p:cNvSpPr>
          <p:nvPr/>
        </p:nvSpPr>
        <p:spPr bwMode="auto">
          <a:xfrm flipV="1">
            <a:off x="6500813" y="3429000"/>
            <a:ext cx="1357312" cy="428625"/>
          </a:xfrm>
          <a:prstGeom prst="line">
            <a:avLst/>
          </a:prstGeom>
          <a:noFill/>
          <a:ln w="9525">
            <a:solidFill>
              <a:srgbClr val="660066"/>
            </a:solidFill>
            <a:round/>
            <a:headEnd type="triangle" w="med" len="med"/>
            <a:tailEnd/>
          </a:ln>
        </p:spPr>
        <p:txBody>
          <a:bodyPr>
            <a:prstTxWarp prst="textNoShape">
              <a:avLst/>
            </a:prstTxWarp>
          </a:bodyPr>
          <a:lstStyle/>
          <a:p>
            <a:endParaRPr lang="fr-FR"/>
          </a:p>
        </p:txBody>
      </p:sp>
      <p:sp>
        <p:nvSpPr>
          <p:cNvPr id="17411" name="Rectangle 2"/>
          <p:cNvSpPr>
            <a:spLocks noGrp="1" noChangeArrowheads="1"/>
          </p:cNvSpPr>
          <p:nvPr>
            <p:ph type="title"/>
          </p:nvPr>
        </p:nvSpPr>
        <p:spPr>
          <a:xfrm>
            <a:off x="685800" y="152400"/>
            <a:ext cx="7772400" cy="1143000"/>
          </a:xfrm>
          <a:noFill/>
        </p:spPr>
        <p:txBody>
          <a:bodyPr/>
          <a:lstStyle/>
          <a:p>
            <a:r>
              <a:rPr lang="fr-FR" sz="2800"/>
              <a:t>Polymorphisme</a:t>
            </a:r>
          </a:p>
        </p:txBody>
      </p:sp>
      <p:sp>
        <p:nvSpPr>
          <p:cNvPr id="17412" name="Rectangle 3"/>
          <p:cNvSpPr>
            <a:spLocks noGrp="1" noChangeArrowheads="1"/>
          </p:cNvSpPr>
          <p:nvPr>
            <p:ph type="body" sz="half" idx="2"/>
          </p:nvPr>
        </p:nvSpPr>
        <p:spPr>
          <a:xfrm>
            <a:off x="0" y="1066800"/>
            <a:ext cx="9144000" cy="533400"/>
          </a:xfrm>
        </p:spPr>
        <p:txBody>
          <a:bodyPr/>
          <a:lstStyle/>
          <a:p>
            <a:pPr>
              <a:buFontTx/>
              <a:buNone/>
            </a:pPr>
            <a:r>
              <a:rPr lang="fr-FR" sz="1600">
                <a:ea typeface="Times New Roman" charset="0"/>
                <a:cs typeface="Times New Roman" charset="0"/>
              </a:rPr>
              <a:t>Un objet héritant une méthode d'une classe parente peut réagir de façon différente à l'appel de cette méthode. </a:t>
            </a:r>
          </a:p>
        </p:txBody>
      </p:sp>
      <p:sp>
        <p:nvSpPr>
          <p:cNvPr id="79883" name="Rectangle 11"/>
          <p:cNvSpPr>
            <a:spLocks noChangeArrowheads="1"/>
          </p:cNvSpPr>
          <p:nvPr/>
        </p:nvSpPr>
        <p:spPr bwMode="auto">
          <a:xfrm>
            <a:off x="2857500" y="3786188"/>
            <a:ext cx="919163" cy="307975"/>
          </a:xfrm>
          <a:prstGeom prst="rect">
            <a:avLst/>
          </a:prstGeom>
          <a:noFill/>
          <a:ln w="9525">
            <a:solidFill>
              <a:schemeClr val="tx2">
                <a:lumMod val="50000"/>
              </a:schemeClr>
            </a:solidFill>
            <a:miter lim="800000"/>
            <a:headEnd/>
            <a:tailEnd/>
          </a:ln>
          <a:effectLst/>
        </p:spPr>
        <p:txBody>
          <a:bodyPr wrap="none">
            <a:prstTxWarp prst="textNoShape">
              <a:avLst/>
            </a:prstTxWarp>
            <a:spAutoFit/>
          </a:bodyPr>
          <a:lstStyle/>
          <a:p>
            <a:pPr eaLnBrk="0" hangingPunct="0">
              <a:buClr>
                <a:srgbClr val="FFFFFF"/>
              </a:buClr>
              <a:buSzPct val="72000"/>
              <a:buFont typeface="StarBats" charset="0"/>
              <a:buNone/>
            </a:pPr>
            <a:r>
              <a:rPr lang="fr-FR" sz="1400">
                <a:solidFill>
                  <a:srgbClr val="19334D"/>
                </a:solidFill>
              </a:rPr>
              <a:t>cercle</a:t>
            </a:r>
            <a:r>
              <a:rPr lang="en-GB" sz="1400">
                <a:solidFill>
                  <a:srgbClr val="19334D"/>
                </a:solidFill>
                <a:latin typeface="Times" charset="0"/>
              </a:rPr>
              <a:t>.cpp</a:t>
            </a:r>
          </a:p>
        </p:txBody>
      </p:sp>
      <p:sp>
        <p:nvSpPr>
          <p:cNvPr id="79885" name="Rectangle 13"/>
          <p:cNvSpPr>
            <a:spLocks noChangeArrowheads="1"/>
          </p:cNvSpPr>
          <p:nvPr/>
        </p:nvSpPr>
        <p:spPr bwMode="auto">
          <a:xfrm>
            <a:off x="142875" y="5143500"/>
            <a:ext cx="1000125" cy="304800"/>
          </a:xfrm>
          <a:prstGeom prst="rect">
            <a:avLst/>
          </a:prstGeom>
          <a:noFill/>
          <a:ln w="9525">
            <a:solidFill>
              <a:schemeClr val="tx2">
                <a:lumMod val="50000"/>
              </a:schemeClr>
            </a:solidFill>
            <a:miter lim="800000"/>
            <a:headEnd/>
            <a:tailEnd/>
          </a:ln>
          <a:effectLst/>
        </p:spPr>
        <p:txBody>
          <a:bodyPr>
            <a:prstTxWarp prst="textNoShape">
              <a:avLst/>
            </a:prstTxWarp>
            <a:spAutoFit/>
          </a:bodyPr>
          <a:lstStyle/>
          <a:p>
            <a:pPr eaLnBrk="0" hangingPunct="0">
              <a:spcBef>
                <a:spcPct val="50000"/>
              </a:spcBef>
              <a:buClr>
                <a:srgbClr val="FFFFFF"/>
              </a:buClr>
              <a:buSzPct val="72000"/>
              <a:buFont typeface="StarBats" charset="0"/>
              <a:buNone/>
            </a:pPr>
            <a:r>
              <a:rPr lang="fr-FR" sz="1400">
                <a:solidFill>
                  <a:srgbClr val="19334D"/>
                </a:solidFill>
              </a:rPr>
              <a:t>ellipse</a:t>
            </a:r>
            <a:r>
              <a:rPr lang="en-GB" sz="1400">
                <a:solidFill>
                  <a:srgbClr val="19334D"/>
                </a:solidFill>
              </a:rPr>
              <a:t>.cpp</a:t>
            </a:r>
            <a:endParaRPr lang="fr-FR" sz="1400">
              <a:solidFill>
                <a:srgbClr val="19334D"/>
              </a:solidFill>
            </a:endParaRPr>
          </a:p>
        </p:txBody>
      </p:sp>
      <p:sp>
        <p:nvSpPr>
          <p:cNvPr id="79877" name="Rectangle 5"/>
          <p:cNvSpPr>
            <a:spLocks noChangeArrowheads="1"/>
          </p:cNvSpPr>
          <p:nvPr/>
        </p:nvSpPr>
        <p:spPr bwMode="auto">
          <a:xfrm>
            <a:off x="5357813" y="2071688"/>
            <a:ext cx="2928937" cy="3714750"/>
          </a:xfrm>
          <a:prstGeom prst="rect">
            <a:avLst/>
          </a:prstGeom>
          <a:noFill/>
          <a:ln w="9525">
            <a:solidFill>
              <a:schemeClr val="accent1">
                <a:lumMod val="50000"/>
              </a:schemeClr>
            </a:solidFill>
            <a:miter lim="800000"/>
            <a:headEnd/>
            <a:tailEnd/>
          </a:ln>
          <a:effectLst/>
        </p:spPr>
        <p:txBody>
          <a:bodyPr lIns="0" tIns="0" rIns="0" bIns="0">
            <a:prstTxWarp prst="textNoShape">
              <a:avLst/>
            </a:prstTxWarp>
          </a:bodyPr>
          <a:lstStyle/>
          <a:p>
            <a:pPr marL="282575" indent="-174625" defTabSz="457200">
              <a:buClr>
                <a:srgbClr val="FFFFFF"/>
              </a:buClr>
              <a:buSzPct val="72000"/>
              <a:tabLst>
                <a:tab pos="444500" algn="l"/>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fr-FR" sz="1100">
                <a:solidFill>
                  <a:srgbClr val="004000"/>
                </a:solidFill>
              </a:rPr>
              <a:t>#include  " cercle.h"</a:t>
            </a:r>
          </a:p>
          <a:p>
            <a:pPr marL="282575" indent="-174625" defTabSz="457200">
              <a:tabLst>
                <a:tab pos="444500" algn="l"/>
                <a:tab pos="723900" algn="l"/>
                <a:tab pos="1447800" algn="l"/>
                <a:tab pos="2171700" algn="l"/>
                <a:tab pos="2895600" algn="l"/>
                <a:tab pos="3619500" algn="l"/>
                <a:tab pos="4343400" algn="l"/>
                <a:tab pos="5067300" algn="l"/>
                <a:tab pos="5791200" algn="l"/>
                <a:tab pos="6515100" algn="l"/>
                <a:tab pos="7239000" algn="l"/>
                <a:tab pos="7962900" algn="l"/>
                <a:tab pos="8686800" algn="l"/>
              </a:tabLst>
            </a:pPr>
            <a:endParaRPr lang="fr-FR" sz="1100">
              <a:solidFill>
                <a:srgbClr val="004000"/>
              </a:solidFill>
            </a:endParaRPr>
          </a:p>
          <a:p>
            <a:pPr marL="282575" indent="-174625" defTabSz="457200">
              <a:tabLst>
                <a:tab pos="444500" algn="l"/>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fr-FR" sz="1100">
                <a:solidFill>
                  <a:srgbClr val="004000"/>
                </a:solidFill>
              </a:rPr>
              <a:t>int main()</a:t>
            </a:r>
          </a:p>
          <a:p>
            <a:pPr marL="282575" indent="-174625" defTabSz="457200">
              <a:tabLst>
                <a:tab pos="444500" algn="l"/>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fr-FR" sz="1100">
                <a:solidFill>
                  <a:srgbClr val="004000"/>
                </a:solidFill>
              </a:rPr>
              <a:t>{	</a:t>
            </a:r>
          </a:p>
          <a:p>
            <a:pPr marL="282575" indent="-174625" defTabSz="457200">
              <a:tabLst>
                <a:tab pos="444500" algn="l"/>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fr-FR" sz="1100">
                <a:solidFill>
                  <a:srgbClr val="004000"/>
                </a:solidFill>
              </a:rPr>
              <a:t>	Ellipse  e(0, 0, 8.5, 10.2);</a:t>
            </a:r>
          </a:p>
          <a:p>
            <a:pPr marL="282575" indent="-174625" defTabSz="457200">
              <a:tabLst>
                <a:tab pos="444500" algn="l"/>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fr-FR" sz="1100">
                <a:solidFill>
                  <a:srgbClr val="004000"/>
                </a:solidFill>
              </a:rPr>
              <a:t>	e.deplace(-1, 1);</a:t>
            </a:r>
          </a:p>
          <a:p>
            <a:pPr marL="282575" indent="-174625" defTabSz="457200">
              <a:tabLst>
                <a:tab pos="444500" algn="l"/>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fr-FR" sz="1100">
                <a:solidFill>
                  <a:srgbClr val="004000"/>
                </a:solidFill>
              </a:rPr>
              <a:t>	e.affiche();</a:t>
            </a:r>
          </a:p>
          <a:p>
            <a:pPr marL="282575" indent="-174625" defTabSz="457200">
              <a:tabLst>
                <a:tab pos="444500" algn="l"/>
                <a:tab pos="723900" algn="l"/>
                <a:tab pos="1447800" algn="l"/>
                <a:tab pos="2171700" algn="l"/>
                <a:tab pos="2895600" algn="l"/>
                <a:tab pos="3619500" algn="l"/>
                <a:tab pos="4343400" algn="l"/>
                <a:tab pos="5067300" algn="l"/>
                <a:tab pos="5791200" algn="l"/>
                <a:tab pos="6515100" algn="l"/>
                <a:tab pos="7239000" algn="l"/>
                <a:tab pos="7962900" algn="l"/>
                <a:tab pos="8686800" algn="l"/>
              </a:tabLst>
            </a:pPr>
            <a:endParaRPr lang="fr-FR" sz="1100">
              <a:solidFill>
                <a:srgbClr val="004000"/>
              </a:solidFill>
            </a:endParaRPr>
          </a:p>
          <a:p>
            <a:pPr marL="282575" indent="-174625" defTabSz="457200">
              <a:tabLst>
                <a:tab pos="444500" algn="l"/>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fr-FR" sz="1100">
                <a:solidFill>
                  <a:srgbClr val="004000"/>
                </a:solidFill>
              </a:rPr>
              <a:t>	Cercle  c(-2.5, 2.5, 7,4);</a:t>
            </a:r>
          </a:p>
          <a:p>
            <a:pPr marL="282575" indent="-174625" defTabSz="457200">
              <a:tabLst>
                <a:tab pos="444500" algn="l"/>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fr-FR" sz="1100">
                <a:solidFill>
                  <a:srgbClr val="004000"/>
                </a:solidFill>
              </a:rPr>
              <a:t>	c.deplace(0.5, 1.5); </a:t>
            </a:r>
          </a:p>
          <a:p>
            <a:pPr marL="282575" indent="-174625" defTabSz="457200">
              <a:tabLst>
                <a:tab pos="444500" algn="l"/>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fr-FR" sz="1100">
                <a:solidFill>
                  <a:srgbClr val="004000"/>
                </a:solidFill>
              </a:rPr>
              <a:t>	c. affiche();</a:t>
            </a:r>
          </a:p>
          <a:p>
            <a:pPr marL="282575" indent="-174625" defTabSz="457200">
              <a:tabLst>
                <a:tab pos="444500" algn="l"/>
                <a:tab pos="723900" algn="l"/>
                <a:tab pos="1447800" algn="l"/>
                <a:tab pos="2171700" algn="l"/>
                <a:tab pos="2895600" algn="l"/>
                <a:tab pos="3619500" algn="l"/>
                <a:tab pos="4343400" algn="l"/>
                <a:tab pos="5067300" algn="l"/>
                <a:tab pos="5791200" algn="l"/>
                <a:tab pos="6515100" algn="l"/>
                <a:tab pos="7239000" algn="l"/>
                <a:tab pos="7962900" algn="l"/>
                <a:tab pos="8686800" algn="l"/>
              </a:tabLst>
            </a:pPr>
            <a:endParaRPr lang="fr-FR" sz="1100">
              <a:solidFill>
                <a:srgbClr val="004000"/>
              </a:solidFill>
            </a:endParaRPr>
          </a:p>
          <a:p>
            <a:pPr marL="282575" indent="-174625" defTabSz="457200">
              <a:tabLst>
                <a:tab pos="444500" algn="l"/>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fr-FR" sz="1100">
                <a:solidFill>
                  <a:srgbClr val="004000"/>
                </a:solidFill>
              </a:rPr>
              <a:t>	 Ellipse *p1;</a:t>
            </a:r>
          </a:p>
          <a:p>
            <a:pPr marL="282575" indent="-174625" defTabSz="457200">
              <a:tabLst>
                <a:tab pos="444500" algn="l"/>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fr-FR" sz="1100">
                <a:solidFill>
                  <a:srgbClr val="004000"/>
                </a:solidFill>
              </a:rPr>
              <a:t>	 p1 = new Ellipse;</a:t>
            </a:r>
          </a:p>
          <a:p>
            <a:pPr marL="282575" indent="-174625" defTabSz="457200">
              <a:tabLst>
                <a:tab pos="444500" algn="l"/>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fr-FR" sz="1100">
                <a:solidFill>
                  <a:srgbClr val="004000"/>
                </a:solidFill>
              </a:rPr>
              <a:t>	 p1 -&gt;affiche();</a:t>
            </a:r>
          </a:p>
          <a:p>
            <a:pPr marL="282575" indent="-174625" defTabSz="457200">
              <a:tabLst>
                <a:tab pos="444500" algn="l"/>
                <a:tab pos="723900" algn="l"/>
                <a:tab pos="1447800" algn="l"/>
                <a:tab pos="2171700" algn="l"/>
                <a:tab pos="2895600" algn="l"/>
                <a:tab pos="3619500" algn="l"/>
                <a:tab pos="4343400" algn="l"/>
                <a:tab pos="5067300" algn="l"/>
                <a:tab pos="5791200" algn="l"/>
                <a:tab pos="6515100" algn="l"/>
                <a:tab pos="7239000" algn="l"/>
                <a:tab pos="7962900" algn="l"/>
                <a:tab pos="8686800" algn="l"/>
              </a:tabLst>
            </a:pPr>
            <a:endParaRPr lang="fr-FR" sz="1100">
              <a:solidFill>
                <a:srgbClr val="004000"/>
              </a:solidFill>
            </a:endParaRPr>
          </a:p>
          <a:p>
            <a:pPr marL="282575" indent="-174625" defTabSz="457200">
              <a:tabLst>
                <a:tab pos="444500" algn="l"/>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fr-FR" sz="1100">
                <a:solidFill>
                  <a:srgbClr val="004000"/>
                </a:solidFill>
              </a:rPr>
              <a:t>	 Ellipse *p2;</a:t>
            </a:r>
          </a:p>
          <a:p>
            <a:pPr marL="282575" indent="-174625" defTabSz="457200">
              <a:tabLst>
                <a:tab pos="444500" algn="l"/>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fr-FR" sz="1100">
                <a:solidFill>
                  <a:srgbClr val="004000"/>
                </a:solidFill>
              </a:rPr>
              <a:t>	 p2 = new Cercle;</a:t>
            </a:r>
          </a:p>
          <a:p>
            <a:pPr marL="282575" indent="-174625" defTabSz="457200">
              <a:tabLst>
                <a:tab pos="444500" algn="l"/>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fr-FR" sz="1100">
                <a:solidFill>
                  <a:srgbClr val="004000"/>
                </a:solidFill>
              </a:rPr>
              <a:t>	 p2-&gt;affiche();</a:t>
            </a:r>
          </a:p>
          <a:p>
            <a:pPr marL="282575" indent="-174625" defTabSz="457200">
              <a:tabLst>
                <a:tab pos="444500" algn="l"/>
                <a:tab pos="723900" algn="l"/>
                <a:tab pos="1447800" algn="l"/>
                <a:tab pos="2171700" algn="l"/>
                <a:tab pos="2895600" algn="l"/>
                <a:tab pos="3619500" algn="l"/>
                <a:tab pos="4343400" algn="l"/>
                <a:tab pos="5067300" algn="l"/>
                <a:tab pos="5791200" algn="l"/>
                <a:tab pos="6515100" algn="l"/>
                <a:tab pos="7239000" algn="l"/>
                <a:tab pos="7962900" algn="l"/>
                <a:tab pos="8686800" algn="l"/>
              </a:tabLst>
            </a:pPr>
            <a:endParaRPr lang="fr-FR" sz="1100">
              <a:solidFill>
                <a:srgbClr val="004000"/>
              </a:solidFill>
            </a:endParaRPr>
          </a:p>
          <a:p>
            <a:pPr marL="282575" indent="-174625" defTabSz="457200">
              <a:tabLst>
                <a:tab pos="444500" algn="l"/>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fr-FR" sz="1100">
                <a:solidFill>
                  <a:srgbClr val="004000"/>
                </a:solidFill>
              </a:rPr>
              <a:t>	return 0;</a:t>
            </a:r>
          </a:p>
          <a:p>
            <a:pPr marL="282575" indent="-174625" defTabSz="457200">
              <a:tabLst>
                <a:tab pos="444500" algn="l"/>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fr-FR" sz="1100">
                <a:solidFill>
                  <a:srgbClr val="004000"/>
                </a:solidFill>
              </a:rPr>
              <a:t>}</a:t>
            </a:r>
          </a:p>
        </p:txBody>
      </p:sp>
      <p:sp>
        <p:nvSpPr>
          <p:cNvPr id="79879" name="Rectangle 7"/>
          <p:cNvSpPr>
            <a:spLocks noChangeArrowheads="1"/>
          </p:cNvSpPr>
          <p:nvPr/>
        </p:nvSpPr>
        <p:spPr bwMode="auto">
          <a:xfrm>
            <a:off x="5357813" y="1714500"/>
            <a:ext cx="847725" cy="307975"/>
          </a:xfrm>
          <a:prstGeom prst="rect">
            <a:avLst/>
          </a:prstGeom>
          <a:noFill/>
          <a:ln w="9525">
            <a:solidFill>
              <a:schemeClr val="tx2">
                <a:lumMod val="50000"/>
              </a:schemeClr>
            </a:solidFill>
            <a:miter lim="800000"/>
            <a:headEnd/>
            <a:tailEnd/>
          </a:ln>
          <a:effectLst/>
        </p:spPr>
        <p:txBody>
          <a:bodyPr wrap="none">
            <a:prstTxWarp prst="textNoShape">
              <a:avLst/>
            </a:prstTxWarp>
            <a:spAutoFit/>
          </a:bodyPr>
          <a:lstStyle/>
          <a:p>
            <a:pPr>
              <a:buClr>
                <a:srgbClr val="FFFFFF"/>
              </a:buClr>
              <a:buSzPct val="72000"/>
            </a:pPr>
            <a:r>
              <a:rPr lang="en-GB" sz="1400">
                <a:solidFill>
                  <a:srgbClr val="19334D"/>
                </a:solidFill>
              </a:rPr>
              <a:t>main.cpp</a:t>
            </a:r>
          </a:p>
        </p:txBody>
      </p:sp>
      <p:sp>
        <p:nvSpPr>
          <p:cNvPr id="17417" name="Line 16"/>
          <p:cNvSpPr>
            <a:spLocks noChangeShapeType="1"/>
          </p:cNvSpPr>
          <p:nvPr/>
        </p:nvSpPr>
        <p:spPr bwMode="auto">
          <a:xfrm flipV="1">
            <a:off x="6786563" y="3429000"/>
            <a:ext cx="857250" cy="214313"/>
          </a:xfrm>
          <a:prstGeom prst="line">
            <a:avLst/>
          </a:prstGeom>
          <a:noFill/>
          <a:ln w="9525">
            <a:solidFill>
              <a:srgbClr val="660066"/>
            </a:solidFill>
            <a:round/>
            <a:headEnd type="triangle" w="med" len="med"/>
            <a:tailEnd/>
          </a:ln>
        </p:spPr>
        <p:txBody>
          <a:bodyPr>
            <a:prstTxWarp prst="textNoShape">
              <a:avLst/>
            </a:prstTxWarp>
          </a:bodyPr>
          <a:lstStyle/>
          <a:p>
            <a:endParaRPr lang="fr-FR"/>
          </a:p>
        </p:txBody>
      </p:sp>
      <p:sp>
        <p:nvSpPr>
          <p:cNvPr id="17418" name="Text Box 17"/>
          <p:cNvSpPr txBox="1">
            <a:spLocks noChangeArrowheads="1"/>
          </p:cNvSpPr>
          <p:nvPr/>
        </p:nvSpPr>
        <p:spPr bwMode="auto">
          <a:xfrm>
            <a:off x="7159625" y="2357438"/>
            <a:ext cx="1984375" cy="1092200"/>
          </a:xfrm>
          <a:prstGeom prst="rect">
            <a:avLst/>
          </a:prstGeom>
          <a:solidFill>
            <a:schemeClr val="bg1"/>
          </a:solidFill>
          <a:ln w="9525">
            <a:solidFill>
              <a:srgbClr val="660066"/>
            </a:solidFill>
            <a:miter lim="800000"/>
            <a:headEnd/>
            <a:tailEnd/>
          </a:ln>
        </p:spPr>
        <p:txBody>
          <a:bodyPr>
            <a:prstTxWarp prst="textNoShape">
              <a:avLst/>
            </a:prstTxWarp>
            <a:spAutoFit/>
          </a:bodyPr>
          <a:lstStyle/>
          <a:p>
            <a:pPr>
              <a:spcBef>
                <a:spcPct val="50000"/>
              </a:spcBef>
            </a:pPr>
            <a:r>
              <a:rPr lang="fr-FR" sz="1000">
                <a:solidFill>
                  <a:srgbClr val="660066"/>
                </a:solidFill>
              </a:rPr>
              <a:t>La fonction deplace() n’est pas redéfinie dans la classe Cercle, appelle celle de Ellipse.</a:t>
            </a:r>
          </a:p>
          <a:p>
            <a:pPr>
              <a:spcBef>
                <a:spcPct val="50000"/>
              </a:spcBef>
            </a:pPr>
            <a:r>
              <a:rPr lang="fr-FR" sz="1000">
                <a:solidFill>
                  <a:srgbClr val="660066"/>
                </a:solidFill>
              </a:rPr>
              <a:t>La fonction affiche() est redéfinie dans la classe Cercle, appelle celle de Cercle.</a:t>
            </a:r>
          </a:p>
        </p:txBody>
      </p:sp>
      <p:sp>
        <p:nvSpPr>
          <p:cNvPr id="79900" name="Rectangle 28"/>
          <p:cNvSpPr>
            <a:spLocks noChangeArrowheads="1"/>
          </p:cNvSpPr>
          <p:nvPr/>
        </p:nvSpPr>
        <p:spPr bwMode="auto">
          <a:xfrm>
            <a:off x="142875" y="1500188"/>
            <a:ext cx="857250" cy="304800"/>
          </a:xfrm>
          <a:prstGeom prst="rect">
            <a:avLst/>
          </a:prstGeom>
          <a:noFill/>
          <a:ln w="9525">
            <a:solidFill>
              <a:schemeClr val="tx2">
                <a:lumMod val="50000"/>
              </a:schemeClr>
            </a:solidFill>
            <a:miter lim="800000"/>
            <a:headEnd/>
            <a:tailEnd/>
          </a:ln>
          <a:effectLst/>
        </p:spPr>
        <p:txBody>
          <a:bodyPr>
            <a:prstTxWarp prst="textNoShape">
              <a:avLst/>
            </a:prstTxWarp>
            <a:spAutoFit/>
          </a:bodyPr>
          <a:lstStyle/>
          <a:p>
            <a:pPr eaLnBrk="0" hangingPunct="0">
              <a:spcBef>
                <a:spcPct val="50000"/>
              </a:spcBef>
              <a:buClr>
                <a:srgbClr val="FFFFFF"/>
              </a:buClr>
              <a:buSzPct val="72000"/>
              <a:buFont typeface="StarBats" charset="0"/>
              <a:buNone/>
            </a:pPr>
            <a:r>
              <a:rPr lang="fr-FR" sz="1400">
                <a:solidFill>
                  <a:srgbClr val="19334D"/>
                </a:solidFill>
              </a:rPr>
              <a:t>ellipse</a:t>
            </a:r>
            <a:r>
              <a:rPr lang="en-GB" sz="1400">
                <a:solidFill>
                  <a:srgbClr val="19334D"/>
                </a:solidFill>
              </a:rPr>
              <a:t>.h</a:t>
            </a:r>
            <a:endParaRPr lang="fr-FR" sz="1400">
              <a:solidFill>
                <a:srgbClr val="19334D"/>
              </a:solidFill>
            </a:endParaRPr>
          </a:p>
        </p:txBody>
      </p:sp>
      <p:sp>
        <p:nvSpPr>
          <p:cNvPr id="79904" name="Rectangle 32"/>
          <p:cNvSpPr>
            <a:spLocks noChangeArrowheads="1"/>
          </p:cNvSpPr>
          <p:nvPr/>
        </p:nvSpPr>
        <p:spPr bwMode="auto">
          <a:xfrm>
            <a:off x="2786063" y="1500188"/>
            <a:ext cx="749300" cy="307975"/>
          </a:xfrm>
          <a:prstGeom prst="rect">
            <a:avLst/>
          </a:prstGeom>
          <a:noFill/>
          <a:ln w="9525">
            <a:solidFill>
              <a:schemeClr val="tx2">
                <a:lumMod val="50000"/>
              </a:schemeClr>
            </a:solidFill>
            <a:miter lim="800000"/>
            <a:headEnd/>
            <a:tailEnd/>
          </a:ln>
          <a:effectLst/>
        </p:spPr>
        <p:txBody>
          <a:bodyPr wrap="none">
            <a:prstTxWarp prst="textNoShape">
              <a:avLst/>
            </a:prstTxWarp>
            <a:spAutoFit/>
          </a:bodyPr>
          <a:lstStyle/>
          <a:p>
            <a:pPr eaLnBrk="0" hangingPunct="0">
              <a:buClr>
                <a:srgbClr val="FFFFFF"/>
              </a:buClr>
              <a:buSzPct val="72000"/>
              <a:buFont typeface="StarBats" charset="0"/>
              <a:buNone/>
            </a:pPr>
            <a:r>
              <a:rPr lang="fr-FR" sz="1400">
                <a:solidFill>
                  <a:srgbClr val="19334D"/>
                </a:solidFill>
              </a:rPr>
              <a:t>cercle</a:t>
            </a:r>
            <a:r>
              <a:rPr lang="en-GB" sz="1400">
                <a:solidFill>
                  <a:srgbClr val="19334D"/>
                </a:solidFill>
                <a:latin typeface="Times" charset="0"/>
              </a:rPr>
              <a:t>.h</a:t>
            </a:r>
          </a:p>
        </p:txBody>
      </p:sp>
      <p:sp>
        <p:nvSpPr>
          <p:cNvPr id="17421" name="Line 36"/>
          <p:cNvSpPr>
            <a:spLocks noChangeShapeType="1"/>
          </p:cNvSpPr>
          <p:nvPr/>
        </p:nvSpPr>
        <p:spPr bwMode="auto">
          <a:xfrm>
            <a:off x="6500813" y="5214938"/>
            <a:ext cx="714375" cy="71437"/>
          </a:xfrm>
          <a:prstGeom prst="line">
            <a:avLst/>
          </a:prstGeom>
          <a:noFill/>
          <a:ln w="9525">
            <a:solidFill>
              <a:srgbClr val="660066"/>
            </a:solidFill>
            <a:round/>
            <a:headEnd type="triangle" w="med" len="med"/>
            <a:tailEnd/>
          </a:ln>
        </p:spPr>
        <p:txBody>
          <a:bodyPr>
            <a:prstTxWarp prst="textNoShape">
              <a:avLst/>
            </a:prstTxWarp>
          </a:bodyPr>
          <a:lstStyle/>
          <a:p>
            <a:endParaRPr lang="fr-FR"/>
          </a:p>
        </p:txBody>
      </p:sp>
      <p:sp>
        <p:nvSpPr>
          <p:cNvPr id="17422" name="Text Box 37"/>
          <p:cNvSpPr txBox="1">
            <a:spLocks noChangeArrowheads="1"/>
          </p:cNvSpPr>
          <p:nvPr/>
        </p:nvSpPr>
        <p:spPr bwMode="auto">
          <a:xfrm>
            <a:off x="7215188" y="4786313"/>
            <a:ext cx="1770062" cy="1169987"/>
          </a:xfrm>
          <a:prstGeom prst="rect">
            <a:avLst/>
          </a:prstGeom>
          <a:solidFill>
            <a:schemeClr val="bg1"/>
          </a:solidFill>
          <a:ln w="9525">
            <a:solidFill>
              <a:srgbClr val="660066"/>
            </a:solidFill>
            <a:miter lim="800000"/>
            <a:headEnd/>
            <a:tailEnd/>
          </a:ln>
        </p:spPr>
        <p:txBody>
          <a:bodyPr>
            <a:prstTxWarp prst="textNoShape">
              <a:avLst/>
            </a:prstTxWarp>
            <a:spAutoFit/>
          </a:bodyPr>
          <a:lstStyle/>
          <a:p>
            <a:pPr>
              <a:spcBef>
                <a:spcPct val="50000"/>
              </a:spcBef>
            </a:pPr>
            <a:r>
              <a:rPr lang="fr-FR" sz="1000">
                <a:solidFill>
                  <a:srgbClr val="660066"/>
                </a:solidFill>
              </a:rPr>
              <a:t>Si la fonction affiche() est virtuelle et est redéfinie dans la classe Cercle, appelle celle de Cercle bien que le pointeur soit de type Ellipse. C'est le mécanisme de polymorphisme d'héritage.</a:t>
            </a:r>
          </a:p>
        </p:txBody>
      </p:sp>
      <p:sp>
        <p:nvSpPr>
          <p:cNvPr id="41" name="Rectangle 6"/>
          <p:cNvSpPr>
            <a:spLocks noChangeArrowheads="1"/>
          </p:cNvSpPr>
          <p:nvPr/>
        </p:nvSpPr>
        <p:spPr bwMode="auto">
          <a:xfrm>
            <a:off x="142875" y="1857375"/>
            <a:ext cx="2571750" cy="2857500"/>
          </a:xfrm>
          <a:prstGeom prst="rect">
            <a:avLst/>
          </a:prstGeom>
          <a:noFill/>
          <a:ln w="9525">
            <a:solidFill>
              <a:schemeClr val="accent1">
                <a:lumMod val="50000"/>
              </a:schemeClr>
            </a:solidFill>
            <a:miter lim="800000"/>
            <a:headEnd/>
            <a:tailEnd/>
          </a:ln>
        </p:spPr>
        <p:txBody>
          <a:bodyPr lIns="0" tIns="0" rIns="0" bIns="0">
            <a:prstTxWarp prst="textNoShape">
              <a:avLst/>
            </a:prstTxWarp>
          </a:bodyPr>
          <a:lstStyle/>
          <a:p>
            <a:pPr marL="266700" indent="-177800" defTabSz="457200" eaLnBrk="0" hangingPunct="0">
              <a:buClr>
                <a:srgbClr val="FFFFFF"/>
              </a:buClr>
              <a:buSzPct val="72000"/>
              <a:buFont typeface="StarBats" charset="0"/>
              <a:buNone/>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fr-FR" sz="1000">
                <a:solidFill>
                  <a:srgbClr val="004000"/>
                </a:solidFill>
              </a:rPr>
              <a:t>class Ellipse</a:t>
            </a:r>
          </a:p>
          <a:p>
            <a:pPr marL="266700" indent="-177800" defTabSz="457200">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fr-FR" sz="1000">
                <a:solidFill>
                  <a:srgbClr val="004000"/>
                </a:solidFill>
              </a:rPr>
              <a:t>{</a:t>
            </a:r>
          </a:p>
          <a:p>
            <a:pPr marL="266700" indent="-177800" defTabSz="457200">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fr-FR" sz="1000">
                <a:solidFill>
                  <a:srgbClr val="004000"/>
                </a:solidFill>
              </a:rPr>
              <a:t>public :</a:t>
            </a:r>
          </a:p>
          <a:p>
            <a:pPr marL="266700" indent="-177800" defTabSz="457200">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fr-FR" sz="1000">
                <a:solidFill>
                  <a:srgbClr val="004000"/>
                </a:solidFill>
              </a:rPr>
              <a:t>	 Ellipse();     </a:t>
            </a:r>
          </a:p>
          <a:p>
            <a:pPr marL="266700" indent="-177800" defTabSz="457200">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fr-FR" sz="1000">
                <a:solidFill>
                  <a:srgbClr val="004000"/>
                </a:solidFill>
              </a:rPr>
              <a:t>	 Ellipse (float x, float y, float a, float b);</a:t>
            </a:r>
          </a:p>
          <a:p>
            <a:pPr marL="266700" indent="-177800" defTabSz="457200">
              <a:spcBef>
                <a:spcPct val="20000"/>
              </a:spcBef>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fr-FR" sz="1000">
                <a:solidFill>
                  <a:srgbClr val="004000"/>
                </a:solidFill>
              </a:rPr>
              <a:t>	 Ellipse(const Ellipse &amp; e);</a:t>
            </a:r>
          </a:p>
          <a:p>
            <a:pPr marL="266700" indent="-177800" defTabSz="457200">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fr-FR" sz="1000">
                <a:solidFill>
                  <a:srgbClr val="004000"/>
                </a:solidFill>
              </a:rPr>
              <a:t>	~Ellipse();  </a:t>
            </a:r>
          </a:p>
          <a:p>
            <a:pPr marL="266700" indent="-177800" defTabSz="457200">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endParaRPr lang="fr-FR" sz="1000">
              <a:solidFill>
                <a:srgbClr val="004000"/>
              </a:solidFill>
            </a:endParaRPr>
          </a:p>
          <a:p>
            <a:pPr marL="266700" indent="-177800" defTabSz="457200">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fr-FR" sz="1000">
                <a:solidFill>
                  <a:srgbClr val="004000"/>
                </a:solidFill>
              </a:rPr>
              <a:t>protected :</a:t>
            </a:r>
          </a:p>
          <a:p>
            <a:pPr marL="266700" indent="-177800" defTabSz="457200">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fr-FR" sz="1000">
                <a:solidFill>
                  <a:srgbClr val="004000"/>
                </a:solidFill>
              </a:rPr>
              <a:t>	float m_cX, m_cY;</a:t>
            </a:r>
          </a:p>
          <a:p>
            <a:pPr marL="266700" indent="-177800" defTabSz="457200">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fr-FR" sz="1000">
                <a:solidFill>
                  <a:srgbClr val="004000"/>
                </a:solidFill>
              </a:rPr>
              <a:t>	float m_a, m_b;</a:t>
            </a:r>
          </a:p>
          <a:p>
            <a:pPr marL="266700" indent="-177800" defTabSz="457200">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endParaRPr lang="fr-FR" sz="1000">
              <a:solidFill>
                <a:srgbClr val="004000"/>
              </a:solidFill>
            </a:endParaRPr>
          </a:p>
          <a:p>
            <a:pPr marL="266700" indent="-177800" defTabSz="457200">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fr-FR" sz="1000">
                <a:solidFill>
                  <a:srgbClr val="004000"/>
                </a:solidFill>
              </a:rPr>
              <a:t>public :</a:t>
            </a:r>
          </a:p>
          <a:p>
            <a:pPr marL="266700" indent="-177800" defTabSz="457200">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fr-FR" sz="1000">
                <a:solidFill>
                  <a:srgbClr val="004000"/>
                </a:solidFill>
              </a:rPr>
              <a:t>	void deplace(float dx, float dy);</a:t>
            </a:r>
          </a:p>
          <a:p>
            <a:pPr marL="266700" indent="-177800" defTabSz="457200">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fr-FR" sz="1000">
                <a:solidFill>
                  <a:srgbClr val="004000"/>
                </a:solidFill>
              </a:rPr>
              <a:t>	void zoom(float z);</a:t>
            </a:r>
          </a:p>
          <a:p>
            <a:pPr marL="266700" indent="-177800" defTabSz="457200">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fr-FR" sz="1000">
                <a:solidFill>
                  <a:srgbClr val="004000"/>
                </a:solidFill>
              </a:rPr>
              <a:t>	float surface();</a:t>
            </a:r>
          </a:p>
          <a:p>
            <a:pPr marL="266700" indent="-177800" defTabSz="457200">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fr-FR" sz="1000">
                <a:solidFill>
                  <a:srgbClr val="004000"/>
                </a:solidFill>
              </a:rPr>
              <a:t>	virtual void affiche();</a:t>
            </a:r>
            <a:endParaRPr lang="en-GB" sz="1000">
              <a:solidFill>
                <a:srgbClr val="004000"/>
              </a:solidFill>
            </a:endParaRPr>
          </a:p>
          <a:p>
            <a:pPr marL="266700" indent="-177800" defTabSz="457200">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fr-FR" sz="1000">
                <a:solidFill>
                  <a:srgbClr val="004000"/>
                </a:solidFill>
              </a:rPr>
              <a:t>};</a:t>
            </a:r>
            <a:endParaRPr lang="en-GB" sz="1000">
              <a:solidFill>
                <a:srgbClr val="004000"/>
              </a:solidFill>
            </a:endParaRPr>
          </a:p>
        </p:txBody>
      </p:sp>
      <p:sp>
        <p:nvSpPr>
          <p:cNvPr id="42" name="Rectangle 6"/>
          <p:cNvSpPr>
            <a:spLocks noChangeArrowheads="1"/>
          </p:cNvSpPr>
          <p:nvPr/>
        </p:nvSpPr>
        <p:spPr bwMode="auto">
          <a:xfrm>
            <a:off x="142875" y="5500688"/>
            <a:ext cx="2571750" cy="1143000"/>
          </a:xfrm>
          <a:prstGeom prst="rect">
            <a:avLst/>
          </a:prstGeom>
          <a:noFill/>
          <a:ln w="9525">
            <a:solidFill>
              <a:schemeClr val="accent1">
                <a:lumMod val="50000"/>
              </a:schemeClr>
            </a:solidFill>
            <a:miter lim="800000"/>
            <a:headEnd/>
            <a:tailEnd/>
          </a:ln>
        </p:spPr>
        <p:txBody>
          <a:bodyPr lIns="0" tIns="0" rIns="0" bIns="0">
            <a:prstTxWarp prst="textNoShape">
              <a:avLst/>
            </a:prstTxWarp>
          </a:bodyPr>
          <a:lstStyle/>
          <a:p>
            <a:pPr marL="177800" indent="-88900" defTabSz="457200" eaLnBrk="0" hangingPunct="0">
              <a:buClr>
                <a:srgbClr val="FFFFFF"/>
              </a:buClr>
              <a:buSzPct val="72000"/>
              <a:tabLst>
                <a:tab pos="177800" algn="l"/>
                <a:tab pos="1447800" algn="l"/>
                <a:tab pos="2171700" algn="l"/>
                <a:tab pos="2895600" algn="l"/>
                <a:tab pos="3619500" algn="l"/>
                <a:tab pos="4343400" algn="l"/>
                <a:tab pos="5067300" algn="l"/>
                <a:tab pos="5791200" algn="l"/>
                <a:tab pos="6515100" algn="l"/>
                <a:tab pos="7239000" algn="l"/>
                <a:tab pos="7962900" algn="l"/>
                <a:tab pos="8686800" algn="l"/>
              </a:tabLst>
            </a:pPr>
            <a:r>
              <a:rPr lang="fr-FR" sz="1000">
                <a:solidFill>
                  <a:srgbClr val="004000"/>
                </a:solidFill>
              </a:rPr>
              <a:t>#include &lt;iostream.h&gt;</a:t>
            </a:r>
          </a:p>
          <a:p>
            <a:pPr marL="177800" indent="-88900" defTabSz="457200" eaLnBrk="0" hangingPunct="0">
              <a:buClr>
                <a:srgbClr val="FFFFFF"/>
              </a:buClr>
              <a:buSzPct val="72000"/>
              <a:buFont typeface="StarBats" charset="0"/>
              <a:buNone/>
              <a:tabLst>
                <a:tab pos="177800" algn="l"/>
                <a:tab pos="1447800" algn="l"/>
                <a:tab pos="2171700" algn="l"/>
                <a:tab pos="2895600" algn="l"/>
                <a:tab pos="3619500" algn="l"/>
                <a:tab pos="4343400" algn="l"/>
                <a:tab pos="5067300" algn="l"/>
                <a:tab pos="5791200" algn="l"/>
                <a:tab pos="6515100" algn="l"/>
                <a:tab pos="7239000" algn="l"/>
                <a:tab pos="7962900" algn="l"/>
                <a:tab pos="8686800" algn="l"/>
              </a:tabLst>
            </a:pPr>
            <a:endParaRPr lang="fr-FR" sz="1000">
              <a:solidFill>
                <a:srgbClr val="004000"/>
              </a:solidFill>
            </a:endParaRPr>
          </a:p>
          <a:p>
            <a:pPr marL="177800" indent="-88900" defTabSz="457200" eaLnBrk="0" hangingPunct="0">
              <a:buClr>
                <a:srgbClr val="FFFFFF"/>
              </a:buClr>
              <a:buSzPct val="72000"/>
              <a:buFont typeface="StarBats" charset="0"/>
              <a:buNone/>
              <a:tabLst>
                <a:tab pos="177800" algn="l"/>
                <a:tab pos="1447800" algn="l"/>
                <a:tab pos="2171700" algn="l"/>
                <a:tab pos="2895600" algn="l"/>
                <a:tab pos="3619500" algn="l"/>
                <a:tab pos="4343400" algn="l"/>
                <a:tab pos="5067300" algn="l"/>
                <a:tab pos="5791200" algn="l"/>
                <a:tab pos="6515100" algn="l"/>
                <a:tab pos="7239000" algn="l"/>
                <a:tab pos="7962900" algn="l"/>
                <a:tab pos="8686800" algn="l"/>
              </a:tabLst>
            </a:pPr>
            <a:r>
              <a:rPr lang="fr-FR" sz="1000">
                <a:solidFill>
                  <a:srgbClr val="004000"/>
                </a:solidFill>
              </a:rPr>
              <a:t>void Ellipse::affiche()</a:t>
            </a:r>
          </a:p>
          <a:p>
            <a:pPr marL="177800" indent="-88900" defTabSz="457200">
              <a:tabLst>
                <a:tab pos="177800" algn="l"/>
                <a:tab pos="1447800" algn="l"/>
                <a:tab pos="2171700" algn="l"/>
                <a:tab pos="2895600" algn="l"/>
                <a:tab pos="3619500" algn="l"/>
                <a:tab pos="4343400" algn="l"/>
                <a:tab pos="5067300" algn="l"/>
                <a:tab pos="5791200" algn="l"/>
                <a:tab pos="6515100" algn="l"/>
                <a:tab pos="7239000" algn="l"/>
                <a:tab pos="7962900" algn="l"/>
                <a:tab pos="8686800" algn="l"/>
              </a:tabLst>
            </a:pPr>
            <a:r>
              <a:rPr lang="fr-FR" sz="1000">
                <a:solidFill>
                  <a:srgbClr val="004000"/>
                </a:solidFill>
              </a:rPr>
              <a:t>{</a:t>
            </a:r>
          </a:p>
          <a:p>
            <a:pPr marL="177800" indent="-88900" defTabSz="457200">
              <a:tabLst>
                <a:tab pos="177800" algn="l"/>
                <a:tab pos="1447800" algn="l"/>
                <a:tab pos="2171700" algn="l"/>
                <a:tab pos="2895600" algn="l"/>
                <a:tab pos="3619500" algn="l"/>
                <a:tab pos="4343400" algn="l"/>
                <a:tab pos="5067300" algn="l"/>
                <a:tab pos="5791200" algn="l"/>
                <a:tab pos="6515100" algn="l"/>
                <a:tab pos="7239000" algn="l"/>
                <a:tab pos="7962900" algn="l"/>
                <a:tab pos="8686800" algn="l"/>
              </a:tabLst>
            </a:pPr>
            <a:r>
              <a:rPr lang="fr-FR" sz="1000">
                <a:solidFill>
                  <a:srgbClr val="004000"/>
                </a:solidFill>
              </a:rPr>
              <a:t> std::cout &lt;&lt; "Ellipse de grand axe " &lt;&lt; m_a;</a:t>
            </a:r>
          </a:p>
          <a:p>
            <a:pPr marL="177800" indent="-88900" defTabSz="457200">
              <a:tabLst>
                <a:tab pos="177800" algn="l"/>
                <a:tab pos="1447800" algn="l"/>
                <a:tab pos="2171700" algn="l"/>
                <a:tab pos="2895600" algn="l"/>
                <a:tab pos="3619500" algn="l"/>
                <a:tab pos="4343400" algn="l"/>
                <a:tab pos="5067300" algn="l"/>
                <a:tab pos="5791200" algn="l"/>
                <a:tab pos="6515100" algn="l"/>
                <a:tab pos="7239000" algn="l"/>
                <a:tab pos="7962900" algn="l"/>
                <a:tab pos="8686800" algn="l"/>
              </a:tabLst>
            </a:pPr>
            <a:r>
              <a:rPr lang="fr-FR" sz="1000">
                <a:solidFill>
                  <a:srgbClr val="004000"/>
                </a:solidFill>
              </a:rPr>
              <a:t>std ::cout &lt;&lt; " et de petit axe " &lt;&lt; m_b &lt;&lt; "\n";</a:t>
            </a:r>
          </a:p>
          <a:p>
            <a:pPr marL="177800" indent="-88900" defTabSz="457200">
              <a:tabLst>
                <a:tab pos="177800" algn="l"/>
                <a:tab pos="1447800" algn="l"/>
                <a:tab pos="2171700" algn="l"/>
                <a:tab pos="2895600" algn="l"/>
                <a:tab pos="3619500" algn="l"/>
                <a:tab pos="4343400" algn="l"/>
                <a:tab pos="5067300" algn="l"/>
                <a:tab pos="5791200" algn="l"/>
                <a:tab pos="6515100" algn="l"/>
                <a:tab pos="7239000" algn="l"/>
                <a:tab pos="7962900" algn="l"/>
                <a:tab pos="8686800" algn="l"/>
              </a:tabLst>
            </a:pPr>
            <a:r>
              <a:rPr lang="fr-FR" sz="1000">
                <a:solidFill>
                  <a:srgbClr val="004000"/>
                </a:solidFill>
              </a:rPr>
              <a:t>}</a:t>
            </a:r>
            <a:endParaRPr lang="en-GB" sz="1000">
              <a:solidFill>
                <a:srgbClr val="004000"/>
              </a:solidFill>
            </a:endParaRPr>
          </a:p>
        </p:txBody>
      </p:sp>
      <p:sp>
        <p:nvSpPr>
          <p:cNvPr id="43" name="Rectangle 5"/>
          <p:cNvSpPr>
            <a:spLocks noChangeArrowheads="1"/>
          </p:cNvSpPr>
          <p:nvPr/>
        </p:nvSpPr>
        <p:spPr bwMode="auto">
          <a:xfrm>
            <a:off x="2786063" y="1857375"/>
            <a:ext cx="2443162" cy="1876425"/>
          </a:xfrm>
          <a:prstGeom prst="rect">
            <a:avLst/>
          </a:prstGeom>
          <a:noFill/>
          <a:ln w="9525">
            <a:solidFill>
              <a:schemeClr val="accent1">
                <a:lumMod val="50000"/>
              </a:schemeClr>
            </a:solidFill>
            <a:miter lim="800000"/>
            <a:headEnd/>
            <a:tailEnd/>
          </a:ln>
          <a:effectLst/>
        </p:spPr>
        <p:txBody>
          <a:bodyPr lIns="0" tIns="0" rIns="0" bIns="0">
            <a:prstTxWarp prst="textNoShape">
              <a:avLst/>
            </a:prstTxWarp>
          </a:bodyPr>
          <a:lstStyle/>
          <a:p>
            <a:pPr marL="282575" indent="-174625" defTabSz="457200" eaLnBrk="0" hangingPunct="0">
              <a:buClr>
                <a:srgbClr val="FFFFFF"/>
              </a:buClr>
              <a:buSzPct val="90000"/>
              <a:buFont typeface="StarBats" charset="0"/>
              <a:buNone/>
              <a:tabLst>
                <a:tab pos="282575" algn="l"/>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en-GB" sz="1000">
                <a:solidFill>
                  <a:srgbClr val="004000"/>
                </a:solidFill>
              </a:rPr>
              <a:t>#include “</a:t>
            </a:r>
            <a:r>
              <a:rPr lang="fr-FR" sz="1000">
                <a:solidFill>
                  <a:srgbClr val="004000"/>
                </a:solidFill>
              </a:rPr>
              <a:t>ellipse</a:t>
            </a:r>
            <a:r>
              <a:rPr lang="en-GB" sz="1000">
                <a:solidFill>
                  <a:srgbClr val="004000"/>
                </a:solidFill>
              </a:rPr>
              <a:t>.h” </a:t>
            </a:r>
          </a:p>
          <a:p>
            <a:pPr marL="282575" indent="-174625" defTabSz="457200" eaLnBrk="0" hangingPunct="0">
              <a:buClr>
                <a:srgbClr val="FFFFFF"/>
              </a:buClr>
              <a:buSzPct val="90000"/>
              <a:buFont typeface="StarBats" charset="0"/>
              <a:buNone/>
              <a:tabLst>
                <a:tab pos="282575" algn="l"/>
                <a:tab pos="723900" algn="l"/>
                <a:tab pos="1447800" algn="l"/>
                <a:tab pos="2171700" algn="l"/>
                <a:tab pos="2895600" algn="l"/>
                <a:tab pos="3619500" algn="l"/>
                <a:tab pos="4343400" algn="l"/>
                <a:tab pos="5067300" algn="l"/>
                <a:tab pos="5791200" algn="l"/>
                <a:tab pos="6515100" algn="l"/>
                <a:tab pos="7239000" algn="l"/>
                <a:tab pos="7962900" algn="l"/>
                <a:tab pos="8686800" algn="l"/>
              </a:tabLst>
            </a:pPr>
            <a:endParaRPr lang="en-GB" sz="1000">
              <a:solidFill>
                <a:srgbClr val="004000"/>
              </a:solidFill>
            </a:endParaRPr>
          </a:p>
          <a:p>
            <a:pPr marL="282575" indent="-174625" defTabSz="457200">
              <a:tabLst>
                <a:tab pos="282575" algn="l"/>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fr-FR" sz="1000">
                <a:solidFill>
                  <a:srgbClr val="004000"/>
                </a:solidFill>
              </a:rPr>
              <a:t>class Cercle : public Ellipse</a:t>
            </a:r>
          </a:p>
          <a:p>
            <a:pPr marL="282575" indent="-174625" defTabSz="457200">
              <a:tabLst>
                <a:tab pos="282575" algn="l"/>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fr-FR" sz="1000">
                <a:solidFill>
                  <a:srgbClr val="004000"/>
                </a:solidFill>
              </a:rPr>
              <a:t>{</a:t>
            </a:r>
          </a:p>
          <a:p>
            <a:pPr marL="282575" indent="-174625" defTabSz="457200">
              <a:tabLst>
                <a:tab pos="282575" algn="l"/>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fr-FR" sz="1000">
                <a:solidFill>
                  <a:srgbClr val="004000"/>
                </a:solidFill>
              </a:rPr>
              <a:t>public :</a:t>
            </a:r>
          </a:p>
          <a:p>
            <a:pPr marL="282575" indent="-174625" defTabSz="457200">
              <a:tabLst>
                <a:tab pos="282575" algn="l"/>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fr-FR" sz="1000">
                <a:solidFill>
                  <a:srgbClr val="004000"/>
                </a:solidFill>
              </a:rPr>
              <a:t>	Cercle();</a:t>
            </a:r>
          </a:p>
          <a:p>
            <a:pPr marL="282575" indent="-174625" defTabSz="457200">
              <a:tabLst>
                <a:tab pos="282575" algn="l"/>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fr-FR" sz="1000">
                <a:solidFill>
                  <a:srgbClr val="004000"/>
                </a:solidFill>
              </a:rPr>
              <a:t>	 Cercle (float x, float y, float  d);</a:t>
            </a:r>
          </a:p>
          <a:p>
            <a:pPr marL="282575" indent="-174625" defTabSz="457200">
              <a:tabLst>
                <a:tab pos="282575" algn="l"/>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fr-FR" sz="1000">
                <a:solidFill>
                  <a:srgbClr val="004000"/>
                </a:solidFill>
              </a:rPr>
              <a:t>	~ Cercle();</a:t>
            </a:r>
          </a:p>
          <a:p>
            <a:pPr marL="282575" indent="-174625" defTabSz="457200">
              <a:tabLst>
                <a:tab pos="282575" algn="l"/>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fr-FR" sz="1000">
                <a:solidFill>
                  <a:srgbClr val="004000"/>
                </a:solidFill>
              </a:rPr>
              <a:t>public :	</a:t>
            </a:r>
          </a:p>
          <a:p>
            <a:pPr marL="282575" indent="-174625" defTabSz="457200">
              <a:tabLst>
                <a:tab pos="282575" algn="l"/>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fr-FR" sz="1000">
                <a:solidFill>
                  <a:srgbClr val="004000"/>
                </a:solidFill>
              </a:rPr>
              <a:t>	virtual void affiche();</a:t>
            </a:r>
          </a:p>
          <a:p>
            <a:pPr marL="282575" indent="-174625" defTabSz="457200">
              <a:tabLst>
                <a:tab pos="282575" algn="l"/>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fr-FR" sz="1000">
                <a:solidFill>
                  <a:srgbClr val="004000"/>
                </a:solidFill>
              </a:rPr>
              <a:t>};</a:t>
            </a:r>
          </a:p>
        </p:txBody>
      </p:sp>
      <p:sp>
        <p:nvSpPr>
          <p:cNvPr id="44" name="Rectangle 45"/>
          <p:cNvSpPr>
            <a:spLocks noChangeArrowheads="1"/>
          </p:cNvSpPr>
          <p:nvPr/>
        </p:nvSpPr>
        <p:spPr bwMode="auto">
          <a:xfrm>
            <a:off x="2857500" y="4143375"/>
            <a:ext cx="2357438" cy="2500313"/>
          </a:xfrm>
          <a:prstGeom prst="rect">
            <a:avLst/>
          </a:prstGeom>
          <a:noFill/>
          <a:ln w="9525">
            <a:solidFill>
              <a:schemeClr val="accent1">
                <a:lumMod val="50000"/>
              </a:schemeClr>
            </a:solidFill>
            <a:miter lim="800000"/>
            <a:headEnd/>
            <a:tailEnd/>
          </a:ln>
          <a:effectLst/>
        </p:spPr>
        <p:txBody>
          <a:bodyPr lIns="0" tIns="0" rIns="0" bIns="0">
            <a:prstTxWarp prst="textNoShape">
              <a:avLst/>
            </a:prstTxWarp>
          </a:bodyPr>
          <a:lstStyle/>
          <a:p>
            <a:pPr marL="177800" indent="-88900" defTabSz="457200" eaLnBrk="0" hangingPunct="0">
              <a:buClr>
                <a:srgbClr val="FFFFFF"/>
              </a:buClr>
              <a:buSzPct val="90000"/>
              <a:buFont typeface="StarBats" charset="0"/>
              <a:buNone/>
              <a:tabLst>
                <a:tab pos="355600" algn="l"/>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en-GB" sz="1000">
                <a:solidFill>
                  <a:srgbClr val="004000"/>
                </a:solidFill>
              </a:rPr>
              <a:t>#include “</a:t>
            </a:r>
            <a:r>
              <a:rPr lang="fr-FR" sz="1000">
                <a:solidFill>
                  <a:srgbClr val="004000"/>
                </a:solidFill>
              </a:rPr>
              <a:t>cercle</a:t>
            </a:r>
            <a:r>
              <a:rPr lang="en-GB" sz="1000">
                <a:solidFill>
                  <a:srgbClr val="004000"/>
                </a:solidFill>
              </a:rPr>
              <a:t>.h” </a:t>
            </a:r>
          </a:p>
          <a:p>
            <a:pPr marL="177800" indent="-88900" defTabSz="457200" eaLnBrk="0" hangingPunct="0">
              <a:buClr>
                <a:srgbClr val="FFFFFF"/>
              </a:buClr>
              <a:buSzPct val="90000"/>
              <a:buFont typeface="StarBats" charset="0"/>
              <a:buNone/>
              <a:tabLst>
                <a:tab pos="355600" algn="l"/>
                <a:tab pos="723900" algn="l"/>
                <a:tab pos="1447800" algn="l"/>
                <a:tab pos="2171700" algn="l"/>
                <a:tab pos="2895600" algn="l"/>
                <a:tab pos="3619500" algn="l"/>
                <a:tab pos="4343400" algn="l"/>
                <a:tab pos="5067300" algn="l"/>
                <a:tab pos="5791200" algn="l"/>
                <a:tab pos="6515100" algn="l"/>
                <a:tab pos="7239000" algn="l"/>
                <a:tab pos="7962900" algn="l"/>
                <a:tab pos="8686800" algn="l"/>
              </a:tabLst>
            </a:pPr>
            <a:endParaRPr lang="en-GB" sz="1000">
              <a:solidFill>
                <a:srgbClr val="004000"/>
              </a:solidFill>
            </a:endParaRPr>
          </a:p>
          <a:p>
            <a:pPr marL="177800" indent="-88900" defTabSz="457200">
              <a:tabLst>
                <a:tab pos="355600" algn="l"/>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fr-FR" sz="1000">
                <a:solidFill>
                  <a:srgbClr val="004000"/>
                </a:solidFill>
              </a:rPr>
              <a:t>Cercle::Cercle() : public Ellipse()</a:t>
            </a:r>
          </a:p>
          <a:p>
            <a:pPr marL="177800" indent="-88900" defTabSz="457200">
              <a:tabLst>
                <a:tab pos="355600" algn="l"/>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fr-FR" sz="1000">
                <a:solidFill>
                  <a:srgbClr val="004000"/>
                </a:solidFill>
              </a:rPr>
              <a:t>{</a:t>
            </a:r>
          </a:p>
          <a:p>
            <a:pPr marL="177800" indent="-88900" defTabSz="457200">
              <a:tabLst>
                <a:tab pos="355600" algn="l"/>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fr-FR" sz="1000">
                <a:solidFill>
                  <a:srgbClr val="004000"/>
                </a:solidFill>
              </a:rPr>
              <a:t>}</a:t>
            </a:r>
          </a:p>
          <a:p>
            <a:pPr marL="177800" indent="-88900" defTabSz="457200">
              <a:tabLst>
                <a:tab pos="355600" algn="l"/>
                <a:tab pos="723900" algn="l"/>
                <a:tab pos="1447800" algn="l"/>
                <a:tab pos="2171700" algn="l"/>
                <a:tab pos="2895600" algn="l"/>
                <a:tab pos="3619500" algn="l"/>
                <a:tab pos="4343400" algn="l"/>
                <a:tab pos="5067300" algn="l"/>
                <a:tab pos="5791200" algn="l"/>
                <a:tab pos="6515100" algn="l"/>
                <a:tab pos="7239000" algn="l"/>
                <a:tab pos="7962900" algn="l"/>
                <a:tab pos="8686800" algn="l"/>
              </a:tabLst>
            </a:pPr>
            <a:endParaRPr lang="fr-FR" sz="1000">
              <a:solidFill>
                <a:srgbClr val="004000"/>
              </a:solidFill>
            </a:endParaRPr>
          </a:p>
          <a:p>
            <a:pPr marL="177800" indent="-88900" defTabSz="457200">
              <a:tabLst>
                <a:tab pos="355600" algn="l"/>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fr-FR" sz="1000">
                <a:solidFill>
                  <a:srgbClr val="004000"/>
                </a:solidFill>
              </a:rPr>
              <a:t>Cercle::Cercle(float x, float y, float  d)  :</a:t>
            </a:r>
          </a:p>
          <a:p>
            <a:pPr marL="177800" indent="-88900" defTabSz="457200">
              <a:tabLst>
                <a:tab pos="355600" algn="l"/>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fr-FR" sz="1000">
                <a:solidFill>
                  <a:srgbClr val="004000"/>
                </a:solidFill>
              </a:rPr>
              <a:t>	 public Ellipse( x, y, d, d)</a:t>
            </a:r>
          </a:p>
          <a:p>
            <a:pPr marL="177800" indent="-88900" defTabSz="457200">
              <a:tabLst>
                <a:tab pos="355600" algn="l"/>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fr-FR" sz="1000">
                <a:solidFill>
                  <a:srgbClr val="004000"/>
                </a:solidFill>
              </a:rPr>
              <a:t>{</a:t>
            </a:r>
          </a:p>
          <a:p>
            <a:pPr marL="177800" indent="-88900" defTabSz="457200">
              <a:tabLst>
                <a:tab pos="355600" algn="l"/>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fr-FR" sz="1000">
                <a:solidFill>
                  <a:srgbClr val="004000"/>
                </a:solidFill>
              </a:rPr>
              <a:t>}</a:t>
            </a:r>
          </a:p>
          <a:p>
            <a:pPr marL="177800" indent="-88900" defTabSz="457200">
              <a:tabLst>
                <a:tab pos="355600" algn="l"/>
                <a:tab pos="723900" algn="l"/>
                <a:tab pos="1447800" algn="l"/>
                <a:tab pos="2171700" algn="l"/>
                <a:tab pos="2895600" algn="l"/>
                <a:tab pos="3619500" algn="l"/>
                <a:tab pos="4343400" algn="l"/>
                <a:tab pos="5067300" algn="l"/>
                <a:tab pos="5791200" algn="l"/>
                <a:tab pos="6515100" algn="l"/>
                <a:tab pos="7239000" algn="l"/>
                <a:tab pos="7962900" algn="l"/>
                <a:tab pos="8686800" algn="l"/>
              </a:tabLst>
            </a:pPr>
            <a:endParaRPr lang="fr-FR" sz="1000">
              <a:solidFill>
                <a:srgbClr val="004000"/>
              </a:solidFill>
            </a:endParaRPr>
          </a:p>
          <a:p>
            <a:pPr marL="177800" indent="-88900" defTabSz="457200" eaLnBrk="0" hangingPunct="0">
              <a:buClr>
                <a:srgbClr val="FFFFFF"/>
              </a:buClr>
              <a:buSzPct val="72000"/>
              <a:buFont typeface="StarBats" charset="0"/>
              <a:buNone/>
              <a:tabLst>
                <a:tab pos="355600" algn="l"/>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fr-FR" sz="1000">
                <a:solidFill>
                  <a:srgbClr val="004000"/>
                </a:solidFill>
              </a:rPr>
              <a:t>void Cercle::affiche()</a:t>
            </a:r>
          </a:p>
          <a:p>
            <a:pPr marL="177800" indent="-88900" defTabSz="457200">
              <a:tabLst>
                <a:tab pos="355600" algn="l"/>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fr-FR" sz="1000">
                <a:solidFill>
                  <a:srgbClr val="004000"/>
                </a:solidFill>
              </a:rPr>
              <a:t>{</a:t>
            </a:r>
          </a:p>
          <a:p>
            <a:pPr marL="177800" indent="-88900" defTabSz="457200">
              <a:tabLst>
                <a:tab pos="355600" algn="l"/>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fr-FR" sz="1000">
                <a:solidFill>
                  <a:srgbClr val="004000"/>
                </a:solidFill>
              </a:rPr>
              <a:t> 	std::cout &lt;&lt; "Cercle de rayon ";</a:t>
            </a:r>
          </a:p>
          <a:p>
            <a:pPr marL="177800" indent="-88900" defTabSz="457200">
              <a:tabLst>
                <a:tab pos="355600" algn="l"/>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fr-FR" sz="1000">
                <a:solidFill>
                  <a:srgbClr val="004000"/>
                </a:solidFill>
              </a:rPr>
              <a:t>	std::cout &lt;&lt; m_a / 2 &lt;&lt; "\n";</a:t>
            </a:r>
          </a:p>
          <a:p>
            <a:pPr marL="177800" indent="-88900" defTabSz="457200">
              <a:tabLst>
                <a:tab pos="355600" algn="l"/>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fr-FR" sz="1000">
                <a:solidFill>
                  <a:srgbClr val="004000"/>
                </a:solidFill>
              </a:rPr>
              <a:t>}</a:t>
            </a:r>
            <a:endParaRPr lang="en-GB" sz="1000">
              <a:solidFill>
                <a:srgbClr val="004000"/>
              </a:solidFill>
            </a:endParaRPr>
          </a:p>
          <a:p>
            <a:pPr marL="177800" indent="-88900" defTabSz="457200">
              <a:tabLst>
                <a:tab pos="355600" algn="l"/>
                <a:tab pos="723900" algn="l"/>
                <a:tab pos="1447800" algn="l"/>
                <a:tab pos="2171700" algn="l"/>
                <a:tab pos="2895600" algn="l"/>
                <a:tab pos="3619500" algn="l"/>
                <a:tab pos="4343400" algn="l"/>
                <a:tab pos="5067300" algn="l"/>
                <a:tab pos="5791200" algn="l"/>
                <a:tab pos="6515100" algn="l"/>
                <a:tab pos="7239000" algn="l"/>
                <a:tab pos="7962900" algn="l"/>
                <a:tab pos="8686800" algn="l"/>
              </a:tabLst>
            </a:pPr>
            <a:endParaRPr lang="fr-FR" sz="1200">
              <a:solidFill>
                <a:srgbClr val="004000"/>
              </a:solidFill>
            </a:endParaRPr>
          </a:p>
        </p:txBody>
      </p:sp>
      <p:sp>
        <p:nvSpPr>
          <p:cNvPr id="17427" name="Text Box 37"/>
          <p:cNvSpPr txBox="1">
            <a:spLocks noChangeArrowheads="1"/>
          </p:cNvSpPr>
          <p:nvPr/>
        </p:nvSpPr>
        <p:spPr bwMode="auto">
          <a:xfrm>
            <a:off x="7358063" y="3857625"/>
            <a:ext cx="1643062" cy="400050"/>
          </a:xfrm>
          <a:prstGeom prst="rect">
            <a:avLst/>
          </a:prstGeom>
          <a:solidFill>
            <a:schemeClr val="bg1"/>
          </a:solidFill>
          <a:ln w="9525">
            <a:solidFill>
              <a:srgbClr val="660066"/>
            </a:solidFill>
            <a:miter lim="800000"/>
            <a:headEnd/>
            <a:tailEnd/>
          </a:ln>
        </p:spPr>
        <p:txBody>
          <a:bodyPr>
            <a:prstTxWarp prst="textNoShape">
              <a:avLst/>
            </a:prstTxWarp>
            <a:spAutoFit/>
          </a:bodyPr>
          <a:lstStyle/>
          <a:p>
            <a:pPr>
              <a:spcBef>
                <a:spcPct val="50000"/>
              </a:spcBef>
            </a:pPr>
            <a:r>
              <a:rPr lang="fr-FR" sz="1000">
                <a:solidFill>
                  <a:srgbClr val="660066"/>
                </a:solidFill>
              </a:rPr>
              <a:t>Appelle la fonction affiche() de la classe Ellipse.</a:t>
            </a:r>
          </a:p>
        </p:txBody>
      </p:sp>
      <p:sp>
        <p:nvSpPr>
          <p:cNvPr id="17428" name="Line 36"/>
          <p:cNvSpPr>
            <a:spLocks noChangeShapeType="1"/>
          </p:cNvSpPr>
          <p:nvPr/>
        </p:nvSpPr>
        <p:spPr bwMode="auto">
          <a:xfrm flipV="1">
            <a:off x="6572250" y="4071938"/>
            <a:ext cx="785813" cy="428625"/>
          </a:xfrm>
          <a:prstGeom prst="line">
            <a:avLst/>
          </a:prstGeom>
          <a:noFill/>
          <a:ln w="9525">
            <a:solidFill>
              <a:srgbClr val="660066"/>
            </a:solidFill>
            <a:round/>
            <a:headEnd type="triangle" w="med" len="med"/>
            <a:tailEnd/>
          </a:ln>
        </p:spPr>
        <p:txBody>
          <a:bodyPr>
            <a:prstTxWarp prst="textNoShape">
              <a:avLst/>
            </a:prstTxWarp>
          </a:bodyPr>
          <a:lstStyle/>
          <a:p>
            <a:endParaRPr lang="fr-F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p:txBody>
          <a:bodyPr/>
          <a:lstStyle/>
          <a:p>
            <a:pPr eaLnBrk="1" hangingPunct="1"/>
            <a:r>
              <a:rPr lang="fr-FR" sz="2800"/>
              <a:t>Vocabulaire</a:t>
            </a:r>
          </a:p>
        </p:txBody>
      </p:sp>
      <p:sp>
        <p:nvSpPr>
          <p:cNvPr id="18435" name="Rectangle 3"/>
          <p:cNvSpPr>
            <a:spLocks noGrp="1" noChangeArrowheads="1"/>
          </p:cNvSpPr>
          <p:nvPr>
            <p:ph type="body" idx="1"/>
          </p:nvPr>
        </p:nvSpPr>
        <p:spPr/>
        <p:txBody>
          <a:bodyPr/>
          <a:lstStyle/>
          <a:p>
            <a:pPr eaLnBrk="1" hangingPunct="1">
              <a:lnSpc>
                <a:spcPct val="90000"/>
              </a:lnSpc>
            </a:pPr>
            <a:r>
              <a:rPr lang="fr-FR" sz="1400" b="1"/>
              <a:t>Variable</a:t>
            </a:r>
            <a:r>
              <a:rPr lang="fr-FR" sz="1400"/>
              <a:t> : </a:t>
            </a:r>
            <a:r>
              <a:rPr lang="fr-FR" sz="1400">
                <a:ea typeface="Times New Roman" charset="0"/>
                <a:cs typeface="Times New Roman" charset="0"/>
              </a:rPr>
              <a:t>associe un nom (un symbole) à une valeur qui peut éventuellement varier au cours du temps ; une variable est d’un type donné, défini une fois pour toute (type prédéfini dans le langage ou créé par le développeur).</a:t>
            </a:r>
          </a:p>
          <a:p>
            <a:pPr eaLnBrk="1" hangingPunct="1">
              <a:lnSpc>
                <a:spcPct val="90000"/>
              </a:lnSpc>
            </a:pPr>
            <a:r>
              <a:rPr lang="fr-FR" sz="1400" b="1">
                <a:ea typeface="Times New Roman" charset="0"/>
                <a:cs typeface="Times New Roman" charset="0"/>
              </a:rPr>
              <a:t>Encapsulation</a:t>
            </a:r>
            <a:r>
              <a:rPr lang="fr-FR" sz="1400">
                <a:ea typeface="Times New Roman" charset="0"/>
                <a:cs typeface="Times New Roman" charset="0"/>
              </a:rPr>
              <a:t> : regroupement des variables et des fonctions au sein d'une même entité appelée « classe ». </a:t>
            </a:r>
          </a:p>
          <a:p>
            <a:pPr eaLnBrk="1" hangingPunct="1">
              <a:lnSpc>
                <a:spcPct val="90000"/>
              </a:lnSpc>
            </a:pPr>
            <a:r>
              <a:rPr lang="fr-FR" sz="1400" b="1">
                <a:ea typeface="Arial Unicode MS" charset="0"/>
                <a:cs typeface="Arial Unicode MS" charset="0"/>
              </a:rPr>
              <a:t>Classe</a:t>
            </a:r>
            <a:r>
              <a:rPr lang="fr-FR" sz="1400">
                <a:ea typeface="Arial Unicode MS" charset="0"/>
                <a:cs typeface="Arial Unicode MS" charset="0"/>
              </a:rPr>
              <a:t> : prototype qui définit des attributs et des méthodes communes à tous les objets d'une certaine nature.</a:t>
            </a:r>
          </a:p>
          <a:p>
            <a:pPr eaLnBrk="1" hangingPunct="1">
              <a:lnSpc>
                <a:spcPct val="90000"/>
              </a:lnSpc>
            </a:pPr>
            <a:r>
              <a:rPr lang="fr-FR" sz="1400" b="1">
                <a:ea typeface="Times New Roman" charset="0"/>
                <a:cs typeface="Times New Roman" charset="0"/>
              </a:rPr>
              <a:t>Interface de classe</a:t>
            </a:r>
            <a:r>
              <a:rPr lang="fr-FR" sz="1400">
                <a:ea typeface="Times New Roman" charset="0"/>
                <a:cs typeface="Times New Roman" charset="0"/>
              </a:rPr>
              <a:t> : </a:t>
            </a:r>
            <a:r>
              <a:rPr lang="fr-FR" sz="1400"/>
              <a:t>description de la structure interne de la classe incluant une liste des données membres et le prototype des fonctions membres ; dans un « .h ».</a:t>
            </a:r>
          </a:p>
          <a:p>
            <a:pPr eaLnBrk="1" hangingPunct="1">
              <a:lnSpc>
                <a:spcPct val="90000"/>
              </a:lnSpc>
            </a:pPr>
            <a:r>
              <a:rPr lang="fr-FR" sz="1400" b="1">
                <a:ea typeface="Times New Roman" charset="0"/>
                <a:cs typeface="Times New Roman" charset="0"/>
              </a:rPr>
              <a:t>Implantation de classe</a:t>
            </a:r>
            <a:r>
              <a:rPr lang="fr-FR" sz="1400">
                <a:ea typeface="Times New Roman" charset="0"/>
                <a:cs typeface="Times New Roman" charset="0"/>
              </a:rPr>
              <a:t> : </a:t>
            </a:r>
            <a:r>
              <a:rPr lang="fr-FR" sz="1400"/>
              <a:t>définition (code) des fonctions déclarées dans l’interface de classe ; dans un « .cpp ». </a:t>
            </a:r>
          </a:p>
          <a:p>
            <a:pPr eaLnBrk="1" hangingPunct="1">
              <a:lnSpc>
                <a:spcPct val="90000"/>
              </a:lnSpc>
            </a:pPr>
            <a:r>
              <a:rPr lang="fr-FR" sz="1400" b="1"/>
              <a:t>Instanciation d’un objet</a:t>
            </a:r>
            <a:r>
              <a:rPr lang="fr-FR" sz="1400"/>
              <a:t> : permet de créer un objet d’un type donné ; analogue à une déclaration de variable.</a:t>
            </a:r>
            <a:endParaRPr lang="fr-FR" sz="1400">
              <a:ea typeface="Times New Roman" charset="0"/>
              <a:cs typeface="Times New Roman" charset="0"/>
            </a:endParaRPr>
          </a:p>
          <a:p>
            <a:pPr eaLnBrk="1" hangingPunct="1">
              <a:lnSpc>
                <a:spcPct val="90000"/>
              </a:lnSpc>
            </a:pPr>
            <a:r>
              <a:rPr lang="fr-FR" sz="1400" b="1">
                <a:ea typeface="Times New Roman" charset="0"/>
                <a:cs typeface="Times New Roman" charset="0"/>
              </a:rPr>
              <a:t>Héritage</a:t>
            </a:r>
            <a:r>
              <a:rPr lang="fr-FR" sz="1400">
                <a:ea typeface="Times New Roman" charset="0"/>
                <a:cs typeface="Times New Roman" charset="0"/>
              </a:rPr>
              <a:t> : permet de définir une hiérarchie de classe, chaque classe fille héritant des méthodes et des données de son/ses antécédent(s). </a:t>
            </a:r>
          </a:p>
          <a:p>
            <a:pPr eaLnBrk="1" hangingPunct="1">
              <a:lnSpc>
                <a:spcPct val="90000"/>
              </a:lnSpc>
            </a:pPr>
            <a:r>
              <a:rPr lang="fr-FR" sz="1400" b="1">
                <a:ea typeface="Times New Roman" charset="0"/>
                <a:cs typeface="Times New Roman" charset="0"/>
              </a:rPr>
              <a:t>Polymorphisme</a:t>
            </a:r>
            <a:r>
              <a:rPr lang="fr-FR" sz="1400">
                <a:ea typeface="Times New Roman" charset="0"/>
                <a:cs typeface="Times New Roman" charset="0"/>
              </a:rPr>
              <a:t> : deux objets héritant une même méthode d'une classe parente, peuvent réagir  de façon différente à l'appel de cette méthode et, à cette fin, redéfinir la méthode. I</a:t>
            </a:r>
            <a:r>
              <a:rPr lang="fr-FR" sz="1400"/>
              <a:t>l est ensuite possible d'appeler la méthode d'un objet sans se soucier de son type intrinsèque. </a:t>
            </a:r>
            <a:endParaRPr lang="fr-FR" sz="1200"/>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p:txBody>
          <a:bodyPr/>
          <a:lstStyle/>
          <a:p>
            <a:pPr eaLnBrk="1" hangingPunct="1"/>
            <a:r>
              <a:rPr lang="fr-FR" sz="2800"/>
              <a:t>Langage Orienté Objet : qu’est-ce qu’un objet ?</a:t>
            </a:r>
          </a:p>
        </p:txBody>
      </p:sp>
      <p:sp>
        <p:nvSpPr>
          <p:cNvPr id="3075" name="Rectangle 5"/>
          <p:cNvSpPr>
            <a:spLocks noChangeArrowheads="1"/>
          </p:cNvSpPr>
          <p:nvPr/>
        </p:nvSpPr>
        <p:spPr bwMode="auto">
          <a:xfrm>
            <a:off x="609600" y="1828800"/>
            <a:ext cx="7848600" cy="4800600"/>
          </a:xfrm>
          <a:prstGeom prst="rect">
            <a:avLst/>
          </a:prstGeom>
          <a:noFill/>
          <a:ln w="9525">
            <a:noFill/>
            <a:miter lim="800000"/>
            <a:headEnd/>
            <a:tailEnd/>
          </a:ln>
        </p:spPr>
        <p:txBody>
          <a:bodyPr>
            <a:prstTxWarp prst="textNoShape">
              <a:avLst/>
            </a:prstTxWarp>
          </a:bodyPr>
          <a:lstStyle/>
          <a:p>
            <a:pPr marL="342900" indent="-342900">
              <a:spcBef>
                <a:spcPct val="20000"/>
              </a:spcBef>
              <a:buFontTx/>
              <a:buChar char="•"/>
            </a:pPr>
            <a:r>
              <a:rPr lang="fr-FR" sz="1600" dirty="0">
                <a:solidFill>
                  <a:srgbClr val="800000"/>
                </a:solidFill>
              </a:rPr>
              <a:t>Un objet est une entité informatique comprenant :</a:t>
            </a:r>
          </a:p>
          <a:p>
            <a:pPr marL="742950" lvl="1" indent="-285750">
              <a:spcBef>
                <a:spcPct val="20000"/>
              </a:spcBef>
              <a:buFontTx/>
              <a:buChar char="–"/>
            </a:pPr>
            <a:r>
              <a:rPr lang="fr-FR" sz="1400" dirty="0">
                <a:solidFill>
                  <a:srgbClr val="800000"/>
                </a:solidFill>
              </a:rPr>
              <a:t>des </a:t>
            </a:r>
            <a:r>
              <a:rPr lang="fr-FR" sz="1400" b="1" dirty="0">
                <a:solidFill>
                  <a:srgbClr val="FF0000"/>
                </a:solidFill>
              </a:rPr>
              <a:t>données membres</a:t>
            </a:r>
            <a:r>
              <a:rPr lang="fr-FR" sz="1400" dirty="0">
                <a:solidFill>
                  <a:srgbClr val="800000"/>
                </a:solidFill>
              </a:rPr>
              <a:t> (ou champs ou attributs ou variables d’instances)</a:t>
            </a:r>
          </a:p>
          <a:p>
            <a:pPr marL="742950" lvl="1" indent="-285750">
              <a:spcBef>
                <a:spcPct val="20000"/>
              </a:spcBef>
              <a:buFontTx/>
              <a:buChar char="–"/>
            </a:pPr>
            <a:r>
              <a:rPr lang="fr-FR" sz="1400" dirty="0">
                <a:solidFill>
                  <a:srgbClr val="800000"/>
                </a:solidFill>
              </a:rPr>
              <a:t>des </a:t>
            </a:r>
            <a:r>
              <a:rPr lang="fr-FR" sz="1400" b="1" dirty="0">
                <a:solidFill>
                  <a:srgbClr val="FF0000"/>
                </a:solidFill>
              </a:rPr>
              <a:t>fonctions membres</a:t>
            </a:r>
            <a:r>
              <a:rPr lang="fr-FR" sz="1400" dirty="0">
                <a:solidFill>
                  <a:srgbClr val="800000"/>
                </a:solidFill>
              </a:rPr>
              <a:t> (ou méthodes ou routines)</a:t>
            </a:r>
          </a:p>
          <a:p>
            <a:pPr marL="742950" lvl="1" indent="-285750">
              <a:spcBef>
                <a:spcPct val="10000"/>
              </a:spcBef>
            </a:pPr>
            <a:r>
              <a:rPr lang="fr-FR" sz="1400" dirty="0">
                <a:solidFill>
                  <a:srgbClr val="800000"/>
                </a:solidFill>
              </a:rPr>
              <a:t>	On appelle </a:t>
            </a:r>
            <a:r>
              <a:rPr lang="fr-FR" sz="1400" b="1" dirty="0">
                <a:solidFill>
                  <a:srgbClr val="800000"/>
                </a:solidFill>
              </a:rPr>
              <a:t>encapsulation</a:t>
            </a:r>
            <a:r>
              <a:rPr lang="fr-FR" sz="1400" dirty="0">
                <a:solidFill>
                  <a:srgbClr val="800000"/>
                </a:solidFill>
              </a:rPr>
              <a:t> le regroupement des variables et des fonctions au sein d'une même entité.</a:t>
            </a:r>
          </a:p>
          <a:p>
            <a:pPr marL="742950" lvl="1" indent="-285750">
              <a:spcBef>
                <a:spcPct val="10000"/>
              </a:spcBef>
            </a:pPr>
            <a:endParaRPr lang="fr-FR" sz="1400" dirty="0">
              <a:solidFill>
                <a:schemeClr val="accent1"/>
              </a:solidFill>
            </a:endParaRPr>
          </a:p>
          <a:p>
            <a:pPr marL="742950" lvl="1" indent="-285750">
              <a:spcBef>
                <a:spcPct val="10000"/>
              </a:spcBef>
            </a:pPr>
            <a:endParaRPr lang="fr-FR" sz="1400" dirty="0">
              <a:solidFill>
                <a:schemeClr val="accent1"/>
              </a:solidFill>
            </a:endParaRPr>
          </a:p>
          <a:p>
            <a:pPr marL="742950" lvl="1" indent="-285750">
              <a:spcBef>
                <a:spcPct val="10000"/>
              </a:spcBef>
            </a:pPr>
            <a:endParaRPr lang="fr-FR" sz="1400" dirty="0">
              <a:solidFill>
                <a:schemeClr val="accent1"/>
              </a:solidFill>
            </a:endParaRPr>
          </a:p>
          <a:p>
            <a:pPr marL="742950" lvl="1" indent="-285750">
              <a:spcBef>
                <a:spcPct val="10000"/>
              </a:spcBef>
            </a:pPr>
            <a:endParaRPr lang="fr-FR" sz="1400" dirty="0">
              <a:solidFill>
                <a:schemeClr val="accent1"/>
              </a:solidFill>
            </a:endParaRPr>
          </a:p>
          <a:p>
            <a:pPr marL="742950" lvl="1" indent="-285750">
              <a:spcBef>
                <a:spcPct val="10000"/>
              </a:spcBef>
            </a:pPr>
            <a:r>
              <a:rPr lang="fr-FR" sz="1400" dirty="0">
                <a:solidFill>
                  <a:schemeClr val="accent1"/>
                </a:solidFill>
              </a:rPr>
              <a:t>Ex : un objet vecteur est composé de trois réels et d’opérations telles que la translation, la norme, le produit scalaire … </a:t>
            </a:r>
          </a:p>
          <a:p>
            <a:pPr marL="742950" lvl="1" indent="-285750">
              <a:spcBef>
                <a:spcPct val="10000"/>
              </a:spcBef>
            </a:pPr>
            <a:endParaRPr lang="fr-FR" sz="1400" dirty="0">
              <a:solidFill>
                <a:schemeClr val="accent1"/>
              </a:solidFill>
            </a:endParaRPr>
          </a:p>
          <a:p>
            <a:pPr marL="742950" lvl="1" indent="-285750">
              <a:spcBef>
                <a:spcPct val="20000"/>
              </a:spcBef>
            </a:pPr>
            <a:endParaRPr lang="fr-FR" sz="1400" dirty="0">
              <a:solidFill>
                <a:srgbClr val="800000"/>
              </a:solidFill>
            </a:endParaRPr>
          </a:p>
          <a:p>
            <a:pPr marL="342900" indent="-342900">
              <a:spcBef>
                <a:spcPct val="20000"/>
              </a:spcBef>
              <a:buFontTx/>
              <a:buChar char="•"/>
            </a:pPr>
            <a:r>
              <a:rPr lang="fr-FR" sz="1600" dirty="0">
                <a:solidFill>
                  <a:srgbClr val="800000"/>
                </a:solidFill>
              </a:rPr>
              <a:t>L'accès aux données et méthodes peut être réglementé :</a:t>
            </a:r>
          </a:p>
          <a:p>
            <a:pPr marL="742950" lvl="1" indent="-285750">
              <a:spcBef>
                <a:spcPct val="20000"/>
              </a:spcBef>
            </a:pPr>
            <a:r>
              <a:rPr lang="fr-FR" sz="1400" dirty="0">
                <a:solidFill>
                  <a:srgbClr val="800000"/>
                </a:solidFill>
              </a:rPr>
              <a:t>.</a:t>
            </a:r>
          </a:p>
          <a:p>
            <a:pPr marL="742950" lvl="1" indent="-285750">
              <a:spcBef>
                <a:spcPct val="20000"/>
              </a:spcBef>
            </a:pPr>
            <a:endParaRPr lang="fr-FR" sz="1400" dirty="0">
              <a:solidFill>
                <a:srgbClr val="800000"/>
              </a:solidFill>
            </a:endParaRPr>
          </a:p>
          <a:p>
            <a:pPr marL="742950" lvl="1" indent="-285750">
              <a:spcBef>
                <a:spcPct val="20000"/>
              </a:spcBef>
              <a:buFontTx/>
              <a:buChar char="–"/>
            </a:pPr>
            <a:endParaRPr lang="fr-FR" sz="2400" dirty="0">
              <a:solidFill>
                <a:srgbClr val="800000"/>
              </a:solidFill>
            </a:endParaRPr>
          </a:p>
          <a:p>
            <a:pPr marL="742950" lvl="1" indent="-285750">
              <a:spcBef>
                <a:spcPct val="20000"/>
              </a:spcBef>
              <a:buFontTx/>
              <a:buChar char="–"/>
            </a:pPr>
            <a:endParaRPr lang="fr-FR" sz="2400" dirty="0">
              <a:solidFill>
                <a:srgbClr val="800000"/>
              </a:solidFill>
            </a:endParaRPr>
          </a:p>
        </p:txBody>
      </p:sp>
      <p:grpSp>
        <p:nvGrpSpPr>
          <p:cNvPr id="3076" name="Group 14"/>
          <p:cNvGrpSpPr>
            <a:grpSpLocks/>
          </p:cNvGrpSpPr>
          <p:nvPr/>
        </p:nvGrpSpPr>
        <p:grpSpPr bwMode="auto">
          <a:xfrm>
            <a:off x="1828800" y="5410200"/>
            <a:ext cx="5105400" cy="838200"/>
            <a:chOff x="432" y="2064"/>
            <a:chExt cx="3552" cy="720"/>
          </a:xfrm>
        </p:grpSpPr>
        <p:sp>
          <p:nvSpPr>
            <p:cNvPr id="3082" name="Rectangle 7"/>
            <p:cNvSpPr>
              <a:spLocks noChangeArrowheads="1"/>
            </p:cNvSpPr>
            <p:nvPr/>
          </p:nvSpPr>
          <p:spPr bwMode="auto">
            <a:xfrm>
              <a:off x="1632" y="2400"/>
              <a:ext cx="1248" cy="384"/>
            </a:xfrm>
            <a:prstGeom prst="rect">
              <a:avLst/>
            </a:prstGeom>
            <a:solidFill>
              <a:srgbClr val="FFFF99"/>
            </a:solidFill>
            <a:ln w="9525">
              <a:solidFill>
                <a:schemeClr val="tx1"/>
              </a:solidFill>
              <a:miter lim="800000"/>
              <a:headEnd/>
              <a:tailEnd/>
            </a:ln>
          </p:spPr>
          <p:txBody>
            <a:bodyPr wrap="none" anchor="ctr">
              <a:prstTxWarp prst="textNoShape">
                <a:avLst/>
              </a:prstTxWarp>
            </a:bodyPr>
            <a:lstStyle/>
            <a:p>
              <a:pPr algn="ctr"/>
              <a:r>
                <a:rPr lang="fr-FR" sz="1600">
                  <a:solidFill>
                    <a:srgbClr val="000099"/>
                  </a:solidFill>
                </a:rPr>
                <a:t>Partie publique</a:t>
              </a:r>
            </a:p>
          </p:txBody>
        </p:sp>
        <p:sp>
          <p:nvSpPr>
            <p:cNvPr id="3083" name="AutoShape 8"/>
            <p:cNvSpPr>
              <a:spLocks/>
            </p:cNvSpPr>
            <p:nvPr/>
          </p:nvSpPr>
          <p:spPr bwMode="auto">
            <a:xfrm>
              <a:off x="1488" y="2064"/>
              <a:ext cx="48" cy="720"/>
            </a:xfrm>
            <a:prstGeom prst="leftBrace">
              <a:avLst>
                <a:gd name="adj1" fmla="val 125000"/>
                <a:gd name="adj2" fmla="val 50000"/>
              </a:avLst>
            </a:prstGeom>
            <a:noFill/>
            <a:ln w="9525">
              <a:solidFill>
                <a:schemeClr val="tx1"/>
              </a:solidFill>
              <a:round/>
              <a:headEnd/>
              <a:tailEnd/>
            </a:ln>
          </p:spPr>
          <p:txBody>
            <a:bodyPr wrap="none" anchor="ctr">
              <a:prstTxWarp prst="textNoShape">
                <a:avLst/>
              </a:prstTxWarp>
            </a:bodyPr>
            <a:lstStyle/>
            <a:p>
              <a:endParaRPr lang="fr-FR"/>
            </a:p>
          </p:txBody>
        </p:sp>
        <p:sp>
          <p:nvSpPr>
            <p:cNvPr id="3084" name="AutoShape 9"/>
            <p:cNvSpPr>
              <a:spLocks/>
            </p:cNvSpPr>
            <p:nvPr/>
          </p:nvSpPr>
          <p:spPr bwMode="auto">
            <a:xfrm>
              <a:off x="2928" y="2400"/>
              <a:ext cx="48" cy="384"/>
            </a:xfrm>
            <a:prstGeom prst="rightBrace">
              <a:avLst>
                <a:gd name="adj1" fmla="val 66667"/>
                <a:gd name="adj2" fmla="val 50000"/>
              </a:avLst>
            </a:prstGeom>
            <a:noFill/>
            <a:ln w="9525">
              <a:solidFill>
                <a:schemeClr val="tx1"/>
              </a:solidFill>
              <a:round/>
              <a:headEnd/>
              <a:tailEnd/>
            </a:ln>
          </p:spPr>
          <p:txBody>
            <a:bodyPr wrap="none" anchor="ctr">
              <a:prstTxWarp prst="textNoShape">
                <a:avLst/>
              </a:prstTxWarp>
            </a:bodyPr>
            <a:lstStyle/>
            <a:p>
              <a:endParaRPr lang="fr-FR"/>
            </a:p>
          </p:txBody>
        </p:sp>
        <p:sp>
          <p:nvSpPr>
            <p:cNvPr id="3085" name="Text Box 10"/>
            <p:cNvSpPr txBox="1">
              <a:spLocks noChangeArrowheads="1"/>
            </p:cNvSpPr>
            <p:nvPr/>
          </p:nvSpPr>
          <p:spPr bwMode="auto">
            <a:xfrm>
              <a:off x="432" y="2304"/>
              <a:ext cx="1008" cy="289"/>
            </a:xfrm>
            <a:prstGeom prst="rect">
              <a:avLst/>
            </a:prstGeom>
            <a:noFill/>
            <a:ln w="9525">
              <a:noFill/>
              <a:miter lim="800000"/>
              <a:headEnd/>
              <a:tailEnd/>
            </a:ln>
          </p:spPr>
          <p:txBody>
            <a:bodyPr>
              <a:prstTxWarp prst="textNoShape">
                <a:avLst/>
              </a:prstTxWarp>
              <a:spAutoFit/>
            </a:bodyPr>
            <a:lstStyle/>
            <a:p>
              <a:pPr>
                <a:spcBef>
                  <a:spcPct val="50000"/>
                </a:spcBef>
              </a:pPr>
              <a:r>
                <a:rPr lang="fr-FR" sz="1600">
                  <a:solidFill>
                    <a:srgbClr val="008000"/>
                  </a:solidFill>
                </a:rPr>
                <a:t>Vision interne</a:t>
              </a:r>
            </a:p>
          </p:txBody>
        </p:sp>
        <p:sp>
          <p:nvSpPr>
            <p:cNvPr id="3086" name="Text Box 11"/>
            <p:cNvSpPr txBox="1">
              <a:spLocks noChangeArrowheads="1"/>
            </p:cNvSpPr>
            <p:nvPr/>
          </p:nvSpPr>
          <p:spPr bwMode="auto">
            <a:xfrm>
              <a:off x="3024" y="2448"/>
              <a:ext cx="960" cy="289"/>
            </a:xfrm>
            <a:prstGeom prst="rect">
              <a:avLst/>
            </a:prstGeom>
            <a:noFill/>
            <a:ln w="9525">
              <a:noFill/>
              <a:miter lim="800000"/>
              <a:headEnd/>
              <a:tailEnd/>
            </a:ln>
          </p:spPr>
          <p:txBody>
            <a:bodyPr>
              <a:prstTxWarp prst="textNoShape">
                <a:avLst/>
              </a:prstTxWarp>
              <a:spAutoFit/>
            </a:bodyPr>
            <a:lstStyle/>
            <a:p>
              <a:pPr>
                <a:spcBef>
                  <a:spcPct val="50000"/>
                </a:spcBef>
              </a:pPr>
              <a:r>
                <a:rPr lang="fr-FR" sz="1600">
                  <a:solidFill>
                    <a:srgbClr val="008000"/>
                  </a:solidFill>
                </a:rPr>
                <a:t>Vision externe</a:t>
              </a:r>
            </a:p>
          </p:txBody>
        </p:sp>
        <p:grpSp>
          <p:nvGrpSpPr>
            <p:cNvPr id="3087" name="Group 13"/>
            <p:cNvGrpSpPr>
              <a:grpSpLocks/>
            </p:cNvGrpSpPr>
            <p:nvPr/>
          </p:nvGrpSpPr>
          <p:grpSpPr bwMode="auto">
            <a:xfrm>
              <a:off x="1632" y="2064"/>
              <a:ext cx="1248" cy="357"/>
              <a:chOff x="1632" y="2064"/>
              <a:chExt cx="1248" cy="357"/>
            </a:xfrm>
          </p:grpSpPr>
          <p:sp>
            <p:nvSpPr>
              <p:cNvPr id="3088" name="Rectangle 6"/>
              <p:cNvSpPr>
                <a:spLocks noChangeArrowheads="1"/>
              </p:cNvSpPr>
              <p:nvPr/>
            </p:nvSpPr>
            <p:spPr bwMode="auto">
              <a:xfrm>
                <a:off x="1632" y="2064"/>
                <a:ext cx="1248" cy="336"/>
              </a:xfrm>
              <a:prstGeom prst="rect">
                <a:avLst/>
              </a:prstGeom>
              <a:solidFill>
                <a:srgbClr val="FFFF99"/>
              </a:solidFill>
              <a:ln w="9525">
                <a:solidFill>
                  <a:schemeClr val="tx1"/>
                </a:solidFill>
                <a:miter lim="800000"/>
                <a:headEnd/>
                <a:tailEnd/>
              </a:ln>
            </p:spPr>
            <p:txBody>
              <a:bodyPr wrap="none" anchor="ctr">
                <a:prstTxWarp prst="textNoShape">
                  <a:avLst/>
                </a:prstTxWarp>
              </a:bodyPr>
              <a:lstStyle/>
              <a:p>
                <a:pPr algn="ctr"/>
                <a:endParaRPr lang="fr-FR" sz="2400"/>
              </a:p>
            </p:txBody>
          </p:sp>
          <p:sp>
            <p:nvSpPr>
              <p:cNvPr id="3089" name="Text Box 12"/>
              <p:cNvSpPr txBox="1">
                <a:spLocks noChangeArrowheads="1"/>
              </p:cNvSpPr>
              <p:nvPr/>
            </p:nvSpPr>
            <p:spPr bwMode="auto">
              <a:xfrm>
                <a:off x="1824" y="2132"/>
                <a:ext cx="849" cy="289"/>
              </a:xfrm>
              <a:prstGeom prst="rect">
                <a:avLst/>
              </a:prstGeom>
              <a:noFill/>
              <a:ln w="9525">
                <a:noFill/>
                <a:miter lim="800000"/>
                <a:headEnd/>
                <a:tailEnd/>
              </a:ln>
            </p:spPr>
            <p:txBody>
              <a:bodyPr wrap="none">
                <a:prstTxWarp prst="textNoShape">
                  <a:avLst/>
                </a:prstTxWarp>
                <a:spAutoFit/>
              </a:bodyPr>
              <a:lstStyle/>
              <a:p>
                <a:r>
                  <a:rPr lang="fr-FR" sz="1600">
                    <a:solidFill>
                      <a:srgbClr val="000099"/>
                    </a:solidFill>
                  </a:rPr>
                  <a:t>Partie privée</a:t>
                </a:r>
              </a:p>
            </p:txBody>
          </p:sp>
        </p:grpSp>
      </p:grpSp>
      <p:grpSp>
        <p:nvGrpSpPr>
          <p:cNvPr id="3077" name="Group 27"/>
          <p:cNvGrpSpPr>
            <a:grpSpLocks/>
          </p:cNvGrpSpPr>
          <p:nvPr/>
        </p:nvGrpSpPr>
        <p:grpSpPr bwMode="auto">
          <a:xfrm>
            <a:off x="3048000" y="2971800"/>
            <a:ext cx="2209800" cy="827088"/>
            <a:chOff x="1920" y="1968"/>
            <a:chExt cx="1392" cy="521"/>
          </a:xfrm>
        </p:grpSpPr>
        <p:sp>
          <p:nvSpPr>
            <p:cNvPr id="3078" name="Rectangle 17"/>
            <p:cNvSpPr>
              <a:spLocks noChangeArrowheads="1"/>
            </p:cNvSpPr>
            <p:nvPr/>
          </p:nvSpPr>
          <p:spPr bwMode="auto">
            <a:xfrm>
              <a:off x="1920" y="2208"/>
              <a:ext cx="1392" cy="281"/>
            </a:xfrm>
            <a:prstGeom prst="rect">
              <a:avLst/>
            </a:prstGeom>
            <a:solidFill>
              <a:srgbClr val="FFFF99"/>
            </a:solidFill>
            <a:ln w="9525">
              <a:solidFill>
                <a:schemeClr val="tx1"/>
              </a:solidFill>
              <a:miter lim="800000"/>
              <a:headEnd/>
              <a:tailEnd/>
            </a:ln>
          </p:spPr>
          <p:txBody>
            <a:bodyPr wrap="none" anchor="ctr">
              <a:prstTxWarp prst="textNoShape">
                <a:avLst/>
              </a:prstTxWarp>
            </a:bodyPr>
            <a:lstStyle/>
            <a:p>
              <a:pPr algn="ctr"/>
              <a:r>
                <a:rPr lang="fr-FR" sz="1600">
                  <a:solidFill>
                    <a:srgbClr val="000099"/>
                  </a:solidFill>
                </a:rPr>
                <a:t>Fonctions membres</a:t>
              </a:r>
            </a:p>
          </p:txBody>
        </p:sp>
        <p:grpSp>
          <p:nvGrpSpPr>
            <p:cNvPr id="3079" name="Group 26"/>
            <p:cNvGrpSpPr>
              <a:grpSpLocks/>
            </p:cNvGrpSpPr>
            <p:nvPr/>
          </p:nvGrpSpPr>
          <p:grpSpPr bwMode="auto">
            <a:xfrm>
              <a:off x="1920" y="1968"/>
              <a:ext cx="1392" cy="260"/>
              <a:chOff x="1920" y="1968"/>
              <a:chExt cx="1392" cy="260"/>
            </a:xfrm>
          </p:grpSpPr>
          <p:sp>
            <p:nvSpPr>
              <p:cNvPr id="3080" name="Rectangle 23"/>
              <p:cNvSpPr>
                <a:spLocks noChangeArrowheads="1"/>
              </p:cNvSpPr>
              <p:nvPr/>
            </p:nvSpPr>
            <p:spPr bwMode="auto">
              <a:xfrm>
                <a:off x="1920" y="1968"/>
                <a:ext cx="1392" cy="246"/>
              </a:xfrm>
              <a:prstGeom prst="rect">
                <a:avLst/>
              </a:prstGeom>
              <a:solidFill>
                <a:srgbClr val="FFFF99"/>
              </a:solidFill>
              <a:ln w="9525">
                <a:solidFill>
                  <a:schemeClr val="tx1"/>
                </a:solidFill>
                <a:miter lim="800000"/>
                <a:headEnd/>
                <a:tailEnd/>
              </a:ln>
            </p:spPr>
            <p:txBody>
              <a:bodyPr wrap="none" anchor="ctr">
                <a:prstTxWarp prst="textNoShape">
                  <a:avLst/>
                </a:prstTxWarp>
              </a:bodyPr>
              <a:lstStyle/>
              <a:p>
                <a:pPr algn="ctr"/>
                <a:endParaRPr lang="fr-FR" sz="2400"/>
              </a:p>
            </p:txBody>
          </p:sp>
          <p:sp>
            <p:nvSpPr>
              <p:cNvPr id="3081" name="Text Box 24"/>
              <p:cNvSpPr txBox="1">
                <a:spLocks noChangeArrowheads="1"/>
              </p:cNvSpPr>
              <p:nvPr/>
            </p:nvSpPr>
            <p:spPr bwMode="auto">
              <a:xfrm>
                <a:off x="2064" y="2016"/>
                <a:ext cx="1067" cy="212"/>
              </a:xfrm>
              <a:prstGeom prst="rect">
                <a:avLst/>
              </a:prstGeom>
              <a:noFill/>
              <a:ln w="9525">
                <a:noFill/>
                <a:miter lim="800000"/>
                <a:headEnd/>
                <a:tailEnd/>
              </a:ln>
            </p:spPr>
            <p:txBody>
              <a:bodyPr wrap="none">
                <a:prstTxWarp prst="textNoShape">
                  <a:avLst/>
                </a:prstTxWarp>
                <a:spAutoFit/>
              </a:bodyPr>
              <a:lstStyle/>
              <a:p>
                <a:r>
                  <a:rPr lang="fr-FR" sz="1600" dirty="0">
                    <a:solidFill>
                      <a:srgbClr val="000099"/>
                    </a:solidFill>
                  </a:rPr>
                  <a:t>Données membres</a:t>
                </a:r>
              </a:p>
            </p:txBody>
          </p:sp>
        </p:grpSp>
      </p:gr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381000" y="533400"/>
            <a:ext cx="7772400" cy="1143000"/>
          </a:xfrm>
        </p:spPr>
        <p:txBody>
          <a:bodyPr/>
          <a:lstStyle/>
          <a:p>
            <a:pPr eaLnBrk="1" hangingPunct="1"/>
            <a:r>
              <a:rPr lang="fr-FR" sz="2800"/>
              <a:t>Objet : exemples (notation UML)</a:t>
            </a:r>
          </a:p>
        </p:txBody>
      </p:sp>
      <p:sp>
        <p:nvSpPr>
          <p:cNvPr id="4099" name="Rectangle 3"/>
          <p:cNvSpPr>
            <a:spLocks noGrp="1" noChangeArrowheads="1"/>
          </p:cNvSpPr>
          <p:nvPr>
            <p:ph type="body" sz="half" idx="1"/>
          </p:nvPr>
        </p:nvSpPr>
        <p:spPr>
          <a:xfrm>
            <a:off x="762000" y="2286000"/>
            <a:ext cx="7391400" cy="4114800"/>
          </a:xfrm>
          <a:noFill/>
        </p:spPr>
        <p:txBody>
          <a:bodyPr/>
          <a:lstStyle/>
          <a:p>
            <a:pPr eaLnBrk="1" hangingPunct="1">
              <a:buFontTx/>
              <a:buNone/>
            </a:pPr>
            <a:endParaRPr lang="fr-FR" sz="1600"/>
          </a:p>
          <a:p>
            <a:pPr eaLnBrk="1" hangingPunct="1"/>
            <a:endParaRPr lang="fr-FR" sz="1600"/>
          </a:p>
        </p:txBody>
      </p:sp>
      <p:sp>
        <p:nvSpPr>
          <p:cNvPr id="4100" name="Text Box 6"/>
          <p:cNvSpPr txBox="1">
            <a:spLocks noChangeArrowheads="1"/>
          </p:cNvSpPr>
          <p:nvPr/>
        </p:nvSpPr>
        <p:spPr bwMode="auto">
          <a:xfrm>
            <a:off x="1371600" y="2514600"/>
            <a:ext cx="1752600" cy="2713563"/>
          </a:xfrm>
          <a:prstGeom prst="rect">
            <a:avLst/>
          </a:prstGeom>
          <a:noFill/>
          <a:ln w="12700">
            <a:solidFill>
              <a:srgbClr val="000000"/>
            </a:solidFill>
            <a:miter lim="800000"/>
            <a:headEnd/>
            <a:tailEnd/>
          </a:ln>
        </p:spPr>
        <p:txBody>
          <a:bodyPr wrap="square" anchor="ctr">
            <a:prstTxWarp prst="textNoShape">
              <a:avLst/>
            </a:prstTxWarp>
            <a:spAutoFit/>
          </a:bodyPr>
          <a:lstStyle/>
          <a:p>
            <a:pPr algn="ctr"/>
            <a:r>
              <a:rPr lang="fr-FR" sz="1400">
                <a:solidFill>
                  <a:srgbClr val="000000"/>
                </a:solidFill>
              </a:rPr>
              <a:t>DeuxRoues</a:t>
            </a:r>
          </a:p>
          <a:p>
            <a:pPr eaLnBrk="0" hangingPunct="0">
              <a:lnSpc>
                <a:spcPct val="70000"/>
              </a:lnSpc>
              <a:spcBef>
                <a:spcPct val="50000"/>
              </a:spcBef>
            </a:pPr>
            <a:r>
              <a:rPr lang="fr-FR" sz="1400">
                <a:solidFill>
                  <a:srgbClr val="000000"/>
                </a:solidFill>
              </a:rPr>
              <a:t>m_tailleRoues</a:t>
            </a:r>
          </a:p>
          <a:p>
            <a:pPr eaLnBrk="0" hangingPunct="0">
              <a:lnSpc>
                <a:spcPct val="70000"/>
              </a:lnSpc>
              <a:spcBef>
                <a:spcPct val="50000"/>
              </a:spcBef>
            </a:pPr>
            <a:r>
              <a:rPr lang="fr-FR" sz="1400">
                <a:solidFill>
                  <a:srgbClr val="000000"/>
                </a:solidFill>
              </a:rPr>
              <a:t>m_nbVitesses</a:t>
            </a:r>
          </a:p>
          <a:p>
            <a:pPr eaLnBrk="0" hangingPunct="0">
              <a:lnSpc>
                <a:spcPct val="70000"/>
              </a:lnSpc>
              <a:spcBef>
                <a:spcPct val="50000"/>
              </a:spcBef>
            </a:pPr>
            <a:r>
              <a:rPr lang="fr-FR" sz="1400">
                <a:solidFill>
                  <a:srgbClr val="000000"/>
                </a:solidFill>
              </a:rPr>
              <a:t>m_couleur</a:t>
            </a:r>
          </a:p>
          <a:p>
            <a:pPr eaLnBrk="0" hangingPunct="0">
              <a:lnSpc>
                <a:spcPct val="70000"/>
              </a:lnSpc>
              <a:spcBef>
                <a:spcPct val="50000"/>
              </a:spcBef>
            </a:pPr>
            <a:r>
              <a:rPr lang="fr-FR" sz="1400">
                <a:solidFill>
                  <a:srgbClr val="000000"/>
                </a:solidFill>
              </a:rPr>
              <a:t>m_poids</a:t>
            </a:r>
          </a:p>
          <a:p>
            <a:pPr eaLnBrk="0" hangingPunct="0">
              <a:lnSpc>
                <a:spcPct val="60000"/>
              </a:lnSpc>
              <a:spcBef>
                <a:spcPct val="50000"/>
              </a:spcBef>
            </a:pPr>
            <a:r>
              <a:rPr lang="fr-FR" sz="1400">
                <a:solidFill>
                  <a:srgbClr val="000000"/>
                </a:solidFill>
              </a:rPr>
              <a:t>Accélérer()</a:t>
            </a:r>
          </a:p>
          <a:p>
            <a:pPr eaLnBrk="0" hangingPunct="0">
              <a:lnSpc>
                <a:spcPct val="60000"/>
              </a:lnSpc>
              <a:spcBef>
                <a:spcPct val="50000"/>
              </a:spcBef>
            </a:pPr>
            <a:r>
              <a:rPr lang="fr-FR" sz="1400">
                <a:solidFill>
                  <a:srgbClr val="000000"/>
                </a:solidFill>
              </a:rPr>
              <a:t>Freiner()</a:t>
            </a:r>
          </a:p>
          <a:p>
            <a:pPr eaLnBrk="0" hangingPunct="0">
              <a:lnSpc>
                <a:spcPct val="60000"/>
              </a:lnSpc>
              <a:spcBef>
                <a:spcPct val="50000"/>
              </a:spcBef>
            </a:pPr>
            <a:r>
              <a:rPr lang="fr-FR" sz="1400">
                <a:solidFill>
                  <a:srgbClr val="000000"/>
                </a:solidFill>
              </a:rPr>
              <a:t>ChangerVitesse()</a:t>
            </a:r>
          </a:p>
          <a:p>
            <a:pPr eaLnBrk="0" hangingPunct="0">
              <a:lnSpc>
                <a:spcPct val="60000"/>
              </a:lnSpc>
              <a:spcBef>
                <a:spcPct val="50000"/>
              </a:spcBef>
            </a:pPr>
            <a:r>
              <a:rPr lang="fr-FR" sz="1400">
                <a:solidFill>
                  <a:srgbClr val="000000"/>
                </a:solidFill>
              </a:rPr>
              <a:t>GetCouleur()</a:t>
            </a:r>
          </a:p>
          <a:p>
            <a:pPr eaLnBrk="0" hangingPunct="0">
              <a:lnSpc>
                <a:spcPct val="60000"/>
              </a:lnSpc>
              <a:spcBef>
                <a:spcPct val="50000"/>
              </a:spcBef>
            </a:pPr>
            <a:r>
              <a:rPr lang="fr-FR" sz="1400">
                <a:solidFill>
                  <a:srgbClr val="000000"/>
                </a:solidFill>
              </a:rPr>
              <a:t>GetPoids()</a:t>
            </a:r>
          </a:p>
        </p:txBody>
      </p:sp>
      <p:sp>
        <p:nvSpPr>
          <p:cNvPr id="4101" name="Line 9"/>
          <p:cNvSpPr>
            <a:spLocks noChangeShapeType="1"/>
          </p:cNvSpPr>
          <p:nvPr/>
        </p:nvSpPr>
        <p:spPr bwMode="auto">
          <a:xfrm>
            <a:off x="1371600" y="2819400"/>
            <a:ext cx="1752600" cy="0"/>
          </a:xfrm>
          <a:prstGeom prst="line">
            <a:avLst/>
          </a:prstGeom>
          <a:noFill/>
          <a:ln w="9525">
            <a:solidFill>
              <a:schemeClr val="tx1"/>
            </a:solidFill>
            <a:round/>
            <a:headEnd/>
            <a:tailEnd/>
          </a:ln>
        </p:spPr>
        <p:txBody>
          <a:bodyPr>
            <a:prstTxWarp prst="textNoShape">
              <a:avLst/>
            </a:prstTxWarp>
          </a:bodyPr>
          <a:lstStyle/>
          <a:p>
            <a:endParaRPr lang="fr-FR"/>
          </a:p>
        </p:txBody>
      </p:sp>
      <p:sp>
        <p:nvSpPr>
          <p:cNvPr id="4102" name="Line 10"/>
          <p:cNvSpPr>
            <a:spLocks noChangeShapeType="1"/>
          </p:cNvSpPr>
          <p:nvPr/>
        </p:nvSpPr>
        <p:spPr bwMode="auto">
          <a:xfrm>
            <a:off x="1371600" y="3886200"/>
            <a:ext cx="1752600" cy="0"/>
          </a:xfrm>
          <a:prstGeom prst="line">
            <a:avLst/>
          </a:prstGeom>
          <a:noFill/>
          <a:ln w="9525">
            <a:solidFill>
              <a:schemeClr val="tx1"/>
            </a:solidFill>
            <a:round/>
            <a:headEnd/>
            <a:tailEnd/>
          </a:ln>
        </p:spPr>
        <p:txBody>
          <a:bodyPr>
            <a:prstTxWarp prst="textNoShape">
              <a:avLst/>
            </a:prstTxWarp>
          </a:bodyPr>
          <a:lstStyle/>
          <a:p>
            <a:endParaRPr lang="fr-FR"/>
          </a:p>
        </p:txBody>
      </p:sp>
      <p:sp>
        <p:nvSpPr>
          <p:cNvPr id="4103" name="Line 11"/>
          <p:cNvSpPr>
            <a:spLocks noChangeShapeType="1"/>
          </p:cNvSpPr>
          <p:nvPr/>
        </p:nvSpPr>
        <p:spPr bwMode="auto">
          <a:xfrm flipH="1">
            <a:off x="3200400" y="3352800"/>
            <a:ext cx="609600" cy="0"/>
          </a:xfrm>
          <a:prstGeom prst="line">
            <a:avLst/>
          </a:prstGeom>
          <a:noFill/>
          <a:ln w="9525">
            <a:solidFill>
              <a:schemeClr val="tx1"/>
            </a:solidFill>
            <a:round/>
            <a:headEnd/>
            <a:tailEnd type="triangle" w="med" len="med"/>
          </a:ln>
        </p:spPr>
        <p:txBody>
          <a:bodyPr>
            <a:prstTxWarp prst="textNoShape">
              <a:avLst/>
            </a:prstTxWarp>
          </a:bodyPr>
          <a:lstStyle/>
          <a:p>
            <a:endParaRPr lang="fr-FR"/>
          </a:p>
        </p:txBody>
      </p:sp>
      <p:sp>
        <p:nvSpPr>
          <p:cNvPr id="4104" name="Line 12"/>
          <p:cNvSpPr>
            <a:spLocks noChangeShapeType="1"/>
          </p:cNvSpPr>
          <p:nvPr/>
        </p:nvSpPr>
        <p:spPr bwMode="auto">
          <a:xfrm flipH="1">
            <a:off x="3200400" y="2743200"/>
            <a:ext cx="609600" cy="0"/>
          </a:xfrm>
          <a:prstGeom prst="line">
            <a:avLst/>
          </a:prstGeom>
          <a:noFill/>
          <a:ln w="9525">
            <a:solidFill>
              <a:schemeClr val="tx1"/>
            </a:solidFill>
            <a:round/>
            <a:headEnd/>
            <a:tailEnd type="triangle" w="med" len="med"/>
          </a:ln>
        </p:spPr>
        <p:txBody>
          <a:bodyPr>
            <a:prstTxWarp prst="textNoShape">
              <a:avLst/>
            </a:prstTxWarp>
          </a:bodyPr>
          <a:lstStyle/>
          <a:p>
            <a:endParaRPr lang="fr-FR"/>
          </a:p>
        </p:txBody>
      </p:sp>
      <p:sp>
        <p:nvSpPr>
          <p:cNvPr id="4105" name="Text Box 13"/>
          <p:cNvSpPr txBox="1">
            <a:spLocks noChangeArrowheads="1"/>
          </p:cNvSpPr>
          <p:nvPr/>
        </p:nvSpPr>
        <p:spPr bwMode="auto">
          <a:xfrm>
            <a:off x="3886200" y="2590800"/>
            <a:ext cx="1524000" cy="304800"/>
          </a:xfrm>
          <a:prstGeom prst="rect">
            <a:avLst/>
          </a:prstGeom>
          <a:noFill/>
          <a:ln w="9525">
            <a:noFill/>
            <a:miter lim="800000"/>
            <a:headEnd/>
            <a:tailEnd/>
          </a:ln>
        </p:spPr>
        <p:txBody>
          <a:bodyPr>
            <a:prstTxWarp prst="textNoShape">
              <a:avLst/>
            </a:prstTxWarp>
            <a:spAutoFit/>
          </a:bodyPr>
          <a:lstStyle/>
          <a:p>
            <a:pPr>
              <a:spcBef>
                <a:spcPct val="50000"/>
              </a:spcBef>
            </a:pPr>
            <a:r>
              <a:rPr lang="fr-FR" sz="1400"/>
              <a:t>Nom de la classe</a:t>
            </a:r>
          </a:p>
        </p:txBody>
      </p:sp>
      <p:sp>
        <p:nvSpPr>
          <p:cNvPr id="4106" name="Text Box 14"/>
          <p:cNvSpPr txBox="1">
            <a:spLocks noChangeArrowheads="1"/>
          </p:cNvSpPr>
          <p:nvPr/>
        </p:nvSpPr>
        <p:spPr bwMode="auto">
          <a:xfrm>
            <a:off x="3886200" y="3048000"/>
            <a:ext cx="1676400" cy="517525"/>
          </a:xfrm>
          <a:prstGeom prst="rect">
            <a:avLst/>
          </a:prstGeom>
          <a:noFill/>
          <a:ln w="9525">
            <a:noFill/>
            <a:miter lim="800000"/>
            <a:headEnd/>
            <a:tailEnd/>
          </a:ln>
        </p:spPr>
        <p:txBody>
          <a:bodyPr>
            <a:prstTxWarp prst="textNoShape">
              <a:avLst/>
            </a:prstTxWarp>
            <a:spAutoFit/>
          </a:bodyPr>
          <a:lstStyle/>
          <a:p>
            <a:pPr>
              <a:spcBef>
                <a:spcPct val="50000"/>
              </a:spcBef>
            </a:pPr>
            <a:r>
              <a:rPr lang="fr-FR" sz="1400"/>
              <a:t>Données membres ou attributs</a:t>
            </a:r>
          </a:p>
        </p:txBody>
      </p:sp>
      <p:sp>
        <p:nvSpPr>
          <p:cNvPr id="4107" name="Text Box 15"/>
          <p:cNvSpPr txBox="1">
            <a:spLocks noChangeArrowheads="1"/>
          </p:cNvSpPr>
          <p:nvPr/>
        </p:nvSpPr>
        <p:spPr bwMode="auto">
          <a:xfrm>
            <a:off x="3886200" y="4038600"/>
            <a:ext cx="1676400" cy="517525"/>
          </a:xfrm>
          <a:prstGeom prst="rect">
            <a:avLst/>
          </a:prstGeom>
          <a:noFill/>
          <a:ln w="9525">
            <a:noFill/>
            <a:miter lim="800000"/>
            <a:headEnd/>
            <a:tailEnd/>
          </a:ln>
        </p:spPr>
        <p:txBody>
          <a:bodyPr>
            <a:prstTxWarp prst="textNoShape">
              <a:avLst/>
            </a:prstTxWarp>
            <a:spAutoFit/>
          </a:bodyPr>
          <a:lstStyle/>
          <a:p>
            <a:pPr>
              <a:spcBef>
                <a:spcPct val="50000"/>
              </a:spcBef>
            </a:pPr>
            <a:r>
              <a:rPr lang="fr-FR" sz="1400"/>
              <a:t>Fonctions membres ou méthodes</a:t>
            </a:r>
          </a:p>
        </p:txBody>
      </p:sp>
      <p:sp>
        <p:nvSpPr>
          <p:cNvPr id="4108" name="Line 16"/>
          <p:cNvSpPr>
            <a:spLocks noChangeShapeType="1"/>
          </p:cNvSpPr>
          <p:nvPr/>
        </p:nvSpPr>
        <p:spPr bwMode="auto">
          <a:xfrm flipH="1">
            <a:off x="3200400" y="4343400"/>
            <a:ext cx="609600" cy="0"/>
          </a:xfrm>
          <a:prstGeom prst="line">
            <a:avLst/>
          </a:prstGeom>
          <a:noFill/>
          <a:ln w="9525">
            <a:solidFill>
              <a:schemeClr val="tx1"/>
            </a:solidFill>
            <a:round/>
            <a:headEnd/>
            <a:tailEnd type="triangle" w="med" len="med"/>
          </a:ln>
        </p:spPr>
        <p:txBody>
          <a:bodyPr>
            <a:prstTxWarp prst="textNoShape">
              <a:avLst/>
            </a:prstTxWarp>
          </a:bodyPr>
          <a:lstStyle/>
          <a:p>
            <a:endParaRPr lang="fr-FR"/>
          </a:p>
        </p:txBody>
      </p:sp>
      <p:sp>
        <p:nvSpPr>
          <p:cNvPr id="4109" name="Text Box 18"/>
          <p:cNvSpPr txBox="1">
            <a:spLocks noChangeArrowheads="1"/>
          </p:cNvSpPr>
          <p:nvPr/>
        </p:nvSpPr>
        <p:spPr bwMode="auto">
          <a:xfrm>
            <a:off x="6019800" y="2606674"/>
            <a:ext cx="1828800" cy="2692019"/>
          </a:xfrm>
          <a:prstGeom prst="rect">
            <a:avLst/>
          </a:prstGeom>
          <a:noFill/>
          <a:ln w="12700">
            <a:solidFill>
              <a:srgbClr val="000000"/>
            </a:solidFill>
            <a:miter lim="800000"/>
            <a:headEnd/>
            <a:tailEnd/>
          </a:ln>
        </p:spPr>
        <p:txBody>
          <a:bodyPr wrap="square" anchor="ctr">
            <a:prstTxWarp prst="textNoShape">
              <a:avLst/>
            </a:prstTxWarp>
            <a:spAutoFit/>
          </a:bodyPr>
          <a:lstStyle/>
          <a:p>
            <a:pPr algn="ctr"/>
            <a:r>
              <a:rPr lang="fr-FR" sz="1400" dirty="0" err="1">
                <a:solidFill>
                  <a:srgbClr val="000000"/>
                </a:solidFill>
              </a:rPr>
              <a:t>CompteBancaire</a:t>
            </a:r>
            <a:endParaRPr lang="fr-FR" sz="1400" dirty="0">
              <a:solidFill>
                <a:srgbClr val="000000"/>
              </a:solidFill>
            </a:endParaRPr>
          </a:p>
          <a:p>
            <a:pPr eaLnBrk="0" hangingPunct="0">
              <a:lnSpc>
                <a:spcPct val="70000"/>
              </a:lnSpc>
              <a:spcBef>
                <a:spcPct val="50000"/>
              </a:spcBef>
            </a:pPr>
            <a:r>
              <a:rPr lang="fr-FR" sz="1400" dirty="0" err="1">
                <a:solidFill>
                  <a:srgbClr val="000000"/>
                </a:solidFill>
              </a:rPr>
              <a:t>m_numéro</a:t>
            </a:r>
            <a:endParaRPr lang="fr-FR" sz="1400" dirty="0">
              <a:solidFill>
                <a:srgbClr val="000000"/>
              </a:solidFill>
            </a:endParaRPr>
          </a:p>
          <a:p>
            <a:pPr eaLnBrk="0" hangingPunct="0">
              <a:lnSpc>
                <a:spcPct val="70000"/>
              </a:lnSpc>
              <a:spcBef>
                <a:spcPct val="50000"/>
              </a:spcBef>
            </a:pPr>
            <a:r>
              <a:rPr lang="fr-FR" sz="1400" dirty="0" err="1">
                <a:solidFill>
                  <a:srgbClr val="000000"/>
                </a:solidFill>
              </a:rPr>
              <a:t>m_solde</a:t>
            </a:r>
            <a:endParaRPr lang="fr-FR" sz="1400" dirty="0">
              <a:solidFill>
                <a:srgbClr val="000000"/>
              </a:solidFill>
            </a:endParaRPr>
          </a:p>
          <a:p>
            <a:pPr eaLnBrk="0" hangingPunct="0">
              <a:lnSpc>
                <a:spcPct val="70000"/>
              </a:lnSpc>
              <a:spcBef>
                <a:spcPct val="50000"/>
              </a:spcBef>
            </a:pPr>
            <a:r>
              <a:rPr lang="fr-FR" sz="1400" dirty="0" err="1">
                <a:solidFill>
                  <a:srgbClr val="000000"/>
                </a:solidFill>
              </a:rPr>
              <a:t>m_propriétaire</a:t>
            </a:r>
            <a:endParaRPr lang="fr-FR" sz="1400" dirty="0">
              <a:solidFill>
                <a:srgbClr val="000000"/>
              </a:solidFill>
            </a:endParaRPr>
          </a:p>
          <a:p>
            <a:pPr eaLnBrk="0" hangingPunct="0">
              <a:lnSpc>
                <a:spcPct val="60000"/>
              </a:lnSpc>
              <a:spcBef>
                <a:spcPct val="50000"/>
              </a:spcBef>
            </a:pPr>
            <a:r>
              <a:rPr lang="fr-FR" sz="1400" dirty="0">
                <a:solidFill>
                  <a:srgbClr val="000000"/>
                </a:solidFill>
              </a:rPr>
              <a:t>Créditer()</a:t>
            </a:r>
          </a:p>
          <a:p>
            <a:pPr eaLnBrk="0" hangingPunct="0">
              <a:lnSpc>
                <a:spcPct val="60000"/>
              </a:lnSpc>
              <a:spcBef>
                <a:spcPct val="50000"/>
              </a:spcBef>
            </a:pPr>
            <a:r>
              <a:rPr lang="fr-FR" sz="1400" dirty="0">
                <a:solidFill>
                  <a:srgbClr val="000000"/>
                </a:solidFill>
              </a:rPr>
              <a:t>Débiter()</a:t>
            </a:r>
          </a:p>
          <a:p>
            <a:pPr eaLnBrk="0" hangingPunct="0">
              <a:lnSpc>
                <a:spcPct val="60000"/>
              </a:lnSpc>
              <a:spcBef>
                <a:spcPct val="50000"/>
              </a:spcBef>
            </a:pPr>
            <a:r>
              <a:rPr lang="fr-FR" sz="1400" dirty="0">
                <a:solidFill>
                  <a:srgbClr val="000000"/>
                </a:solidFill>
              </a:rPr>
              <a:t>Fermer()</a:t>
            </a:r>
          </a:p>
          <a:p>
            <a:pPr eaLnBrk="0" hangingPunct="0">
              <a:lnSpc>
                <a:spcPct val="60000"/>
              </a:lnSpc>
              <a:spcBef>
                <a:spcPct val="50000"/>
              </a:spcBef>
            </a:pPr>
            <a:r>
              <a:rPr lang="fr-FR" sz="1400" dirty="0">
                <a:solidFill>
                  <a:srgbClr val="000000"/>
                </a:solidFill>
              </a:rPr>
              <a:t>Numéro()</a:t>
            </a:r>
          </a:p>
          <a:p>
            <a:pPr eaLnBrk="0" hangingPunct="0">
              <a:lnSpc>
                <a:spcPct val="60000"/>
              </a:lnSpc>
              <a:spcBef>
                <a:spcPct val="50000"/>
              </a:spcBef>
            </a:pPr>
            <a:r>
              <a:rPr lang="fr-FR" sz="1400" dirty="0">
                <a:solidFill>
                  <a:srgbClr val="000000"/>
                </a:solidFill>
              </a:rPr>
              <a:t>Solde()</a:t>
            </a:r>
          </a:p>
          <a:p>
            <a:pPr eaLnBrk="0" hangingPunct="0">
              <a:lnSpc>
                <a:spcPct val="60000"/>
              </a:lnSpc>
              <a:spcBef>
                <a:spcPct val="50000"/>
              </a:spcBef>
            </a:pPr>
            <a:r>
              <a:rPr lang="fr-FR" sz="1400" dirty="0">
                <a:solidFill>
                  <a:srgbClr val="000000"/>
                </a:solidFill>
              </a:rPr>
              <a:t>Propriétaire()</a:t>
            </a:r>
          </a:p>
        </p:txBody>
      </p:sp>
      <p:sp>
        <p:nvSpPr>
          <p:cNvPr id="4110" name="Line 19"/>
          <p:cNvSpPr>
            <a:spLocks noChangeShapeType="1"/>
          </p:cNvSpPr>
          <p:nvPr/>
        </p:nvSpPr>
        <p:spPr bwMode="auto">
          <a:xfrm>
            <a:off x="6019800" y="2895600"/>
            <a:ext cx="1828800" cy="0"/>
          </a:xfrm>
          <a:prstGeom prst="line">
            <a:avLst/>
          </a:prstGeom>
          <a:noFill/>
          <a:ln w="9525">
            <a:solidFill>
              <a:schemeClr val="tx1"/>
            </a:solidFill>
            <a:round/>
            <a:headEnd/>
            <a:tailEnd/>
          </a:ln>
        </p:spPr>
        <p:txBody>
          <a:bodyPr>
            <a:prstTxWarp prst="textNoShape">
              <a:avLst/>
            </a:prstTxWarp>
          </a:bodyPr>
          <a:lstStyle/>
          <a:p>
            <a:endParaRPr lang="fr-FR"/>
          </a:p>
        </p:txBody>
      </p:sp>
      <p:sp>
        <p:nvSpPr>
          <p:cNvPr id="4111" name="Line 20"/>
          <p:cNvSpPr>
            <a:spLocks noChangeShapeType="1"/>
          </p:cNvSpPr>
          <p:nvPr/>
        </p:nvSpPr>
        <p:spPr bwMode="auto">
          <a:xfrm>
            <a:off x="6019800" y="3733800"/>
            <a:ext cx="1828800" cy="0"/>
          </a:xfrm>
          <a:prstGeom prst="line">
            <a:avLst/>
          </a:prstGeom>
          <a:noFill/>
          <a:ln w="9525">
            <a:solidFill>
              <a:schemeClr val="tx1"/>
            </a:solidFill>
            <a:round/>
            <a:headEnd/>
            <a:tailEnd/>
          </a:ln>
        </p:spPr>
        <p:txBody>
          <a:bodyPr>
            <a:prstTxWarp prst="textNoShape">
              <a:avLst/>
            </a:prstTxWarp>
          </a:bodyPr>
          <a:lstStyle/>
          <a:p>
            <a:endParaRPr lang="fr-FR"/>
          </a:p>
        </p:txBody>
      </p:sp>
      <p:sp>
        <p:nvSpPr>
          <p:cNvPr id="4112" name="Line 21"/>
          <p:cNvSpPr>
            <a:spLocks noChangeShapeType="1"/>
          </p:cNvSpPr>
          <p:nvPr/>
        </p:nvSpPr>
        <p:spPr bwMode="auto">
          <a:xfrm flipV="1">
            <a:off x="5334000" y="2743200"/>
            <a:ext cx="609600" cy="0"/>
          </a:xfrm>
          <a:prstGeom prst="line">
            <a:avLst/>
          </a:prstGeom>
          <a:noFill/>
          <a:ln w="9525">
            <a:solidFill>
              <a:schemeClr val="tx1"/>
            </a:solidFill>
            <a:round/>
            <a:headEnd/>
            <a:tailEnd type="triangle" w="med" len="med"/>
          </a:ln>
        </p:spPr>
        <p:txBody>
          <a:bodyPr>
            <a:prstTxWarp prst="textNoShape">
              <a:avLst/>
            </a:prstTxWarp>
          </a:bodyPr>
          <a:lstStyle/>
          <a:p>
            <a:endParaRPr lang="fr-FR"/>
          </a:p>
        </p:txBody>
      </p:sp>
      <p:sp>
        <p:nvSpPr>
          <p:cNvPr id="4113" name="Line 22"/>
          <p:cNvSpPr>
            <a:spLocks noChangeShapeType="1"/>
          </p:cNvSpPr>
          <p:nvPr/>
        </p:nvSpPr>
        <p:spPr bwMode="auto">
          <a:xfrm flipV="1">
            <a:off x="5334000" y="3276600"/>
            <a:ext cx="609600" cy="0"/>
          </a:xfrm>
          <a:prstGeom prst="line">
            <a:avLst/>
          </a:prstGeom>
          <a:noFill/>
          <a:ln w="9525">
            <a:solidFill>
              <a:schemeClr val="tx1"/>
            </a:solidFill>
            <a:round/>
            <a:headEnd/>
            <a:tailEnd type="triangle" w="med" len="med"/>
          </a:ln>
        </p:spPr>
        <p:txBody>
          <a:bodyPr>
            <a:prstTxWarp prst="textNoShape">
              <a:avLst/>
            </a:prstTxWarp>
          </a:bodyPr>
          <a:lstStyle/>
          <a:p>
            <a:endParaRPr lang="fr-FR"/>
          </a:p>
        </p:txBody>
      </p:sp>
      <p:sp>
        <p:nvSpPr>
          <p:cNvPr id="4114" name="Line 23"/>
          <p:cNvSpPr>
            <a:spLocks noChangeShapeType="1"/>
          </p:cNvSpPr>
          <p:nvPr/>
        </p:nvSpPr>
        <p:spPr bwMode="auto">
          <a:xfrm>
            <a:off x="5410200" y="4267200"/>
            <a:ext cx="533400" cy="0"/>
          </a:xfrm>
          <a:prstGeom prst="line">
            <a:avLst/>
          </a:prstGeom>
          <a:noFill/>
          <a:ln w="9525">
            <a:solidFill>
              <a:schemeClr val="tx1"/>
            </a:solidFill>
            <a:round/>
            <a:headEnd/>
            <a:tailEnd type="triangle" w="med" len="med"/>
          </a:ln>
        </p:spPr>
        <p:txBody>
          <a:bodyPr>
            <a:prstTxWarp prst="textNoShape">
              <a:avLst/>
            </a:prstTxWarp>
          </a:bodyPr>
          <a:lstStyle/>
          <a:p>
            <a:endParaRPr lang="fr-FR"/>
          </a:p>
        </p:txBody>
      </p:sp>
      <p:sp>
        <p:nvSpPr>
          <p:cNvPr id="4115" name="Text Box 28"/>
          <p:cNvSpPr txBox="1">
            <a:spLocks noChangeArrowheads="1"/>
          </p:cNvSpPr>
          <p:nvPr/>
        </p:nvSpPr>
        <p:spPr bwMode="auto">
          <a:xfrm>
            <a:off x="8153400" y="3200400"/>
            <a:ext cx="685800" cy="517525"/>
          </a:xfrm>
          <a:prstGeom prst="rect">
            <a:avLst/>
          </a:prstGeom>
          <a:noFill/>
          <a:ln w="9525">
            <a:noFill/>
            <a:miter lim="800000"/>
            <a:headEnd/>
            <a:tailEnd/>
          </a:ln>
        </p:spPr>
        <p:txBody>
          <a:bodyPr>
            <a:prstTxWarp prst="textNoShape">
              <a:avLst/>
            </a:prstTxWarp>
            <a:spAutoFit/>
          </a:bodyPr>
          <a:lstStyle/>
          <a:p>
            <a:pPr>
              <a:spcBef>
                <a:spcPct val="50000"/>
              </a:spcBef>
            </a:pPr>
            <a:r>
              <a:rPr lang="fr-FR" sz="1400">
                <a:solidFill>
                  <a:srgbClr val="008000"/>
                </a:solidFill>
              </a:rPr>
              <a:t>Vision interne</a:t>
            </a:r>
          </a:p>
        </p:txBody>
      </p:sp>
      <p:sp>
        <p:nvSpPr>
          <p:cNvPr id="4116" name="Text Box 29"/>
          <p:cNvSpPr txBox="1">
            <a:spLocks noChangeArrowheads="1"/>
          </p:cNvSpPr>
          <p:nvPr/>
        </p:nvSpPr>
        <p:spPr bwMode="auto">
          <a:xfrm>
            <a:off x="8229600" y="4495800"/>
            <a:ext cx="762000" cy="517525"/>
          </a:xfrm>
          <a:prstGeom prst="rect">
            <a:avLst/>
          </a:prstGeom>
          <a:noFill/>
          <a:ln w="9525">
            <a:noFill/>
            <a:miter lim="800000"/>
            <a:headEnd/>
            <a:tailEnd/>
          </a:ln>
        </p:spPr>
        <p:txBody>
          <a:bodyPr>
            <a:prstTxWarp prst="textNoShape">
              <a:avLst/>
            </a:prstTxWarp>
            <a:spAutoFit/>
          </a:bodyPr>
          <a:lstStyle/>
          <a:p>
            <a:pPr>
              <a:spcBef>
                <a:spcPct val="50000"/>
              </a:spcBef>
            </a:pPr>
            <a:r>
              <a:rPr lang="fr-FR" sz="1400">
                <a:solidFill>
                  <a:srgbClr val="008000"/>
                </a:solidFill>
              </a:rPr>
              <a:t>Vision externe</a:t>
            </a:r>
          </a:p>
        </p:txBody>
      </p:sp>
      <p:sp>
        <p:nvSpPr>
          <p:cNvPr id="4117" name="AutoShape 36"/>
          <p:cNvSpPr>
            <a:spLocks/>
          </p:cNvSpPr>
          <p:nvPr/>
        </p:nvSpPr>
        <p:spPr bwMode="auto">
          <a:xfrm>
            <a:off x="7924800" y="3733800"/>
            <a:ext cx="103187" cy="1371600"/>
          </a:xfrm>
          <a:prstGeom prst="rightBrace">
            <a:avLst>
              <a:gd name="adj1" fmla="val 55384"/>
              <a:gd name="adj2" fmla="val 50000"/>
            </a:avLst>
          </a:prstGeom>
          <a:noFill/>
          <a:ln w="9525">
            <a:solidFill>
              <a:schemeClr val="tx1"/>
            </a:solidFill>
            <a:round/>
            <a:headEnd/>
            <a:tailEnd/>
          </a:ln>
        </p:spPr>
        <p:txBody>
          <a:bodyPr wrap="none" anchor="ctr">
            <a:prstTxWarp prst="textNoShape">
              <a:avLst/>
            </a:prstTxWarp>
          </a:bodyPr>
          <a:lstStyle/>
          <a:p>
            <a:endParaRPr lang="fr-FR"/>
          </a:p>
        </p:txBody>
      </p:sp>
      <p:sp>
        <p:nvSpPr>
          <p:cNvPr id="4118" name="AutoShape 42"/>
          <p:cNvSpPr>
            <a:spLocks/>
          </p:cNvSpPr>
          <p:nvPr/>
        </p:nvSpPr>
        <p:spPr bwMode="auto">
          <a:xfrm>
            <a:off x="7924800" y="2971800"/>
            <a:ext cx="45719" cy="685800"/>
          </a:xfrm>
          <a:prstGeom prst="rightBrace">
            <a:avLst>
              <a:gd name="adj1" fmla="val 110769"/>
              <a:gd name="adj2" fmla="val 50000"/>
            </a:avLst>
          </a:prstGeom>
          <a:noFill/>
          <a:ln w="9525">
            <a:solidFill>
              <a:schemeClr val="tx1"/>
            </a:solidFill>
            <a:round/>
            <a:headEnd/>
            <a:tailEnd/>
          </a:ln>
        </p:spPr>
        <p:txBody>
          <a:bodyPr wrap="none" anchor="ctr">
            <a:prstTxWarp prst="textNoShape">
              <a:avLst/>
            </a:prstTxWarp>
          </a:bodyPr>
          <a:lstStyle/>
          <a:p>
            <a:endParaRPr lang="fr-FR"/>
          </a:p>
        </p:txBody>
      </p:sp>
      <p:sp>
        <p:nvSpPr>
          <p:cNvPr id="4119" name="Text Box 44"/>
          <p:cNvSpPr txBox="1">
            <a:spLocks noChangeArrowheads="1"/>
          </p:cNvSpPr>
          <p:nvPr/>
        </p:nvSpPr>
        <p:spPr bwMode="auto">
          <a:xfrm>
            <a:off x="304800" y="3048000"/>
            <a:ext cx="685800" cy="517525"/>
          </a:xfrm>
          <a:prstGeom prst="rect">
            <a:avLst/>
          </a:prstGeom>
          <a:noFill/>
          <a:ln w="9525">
            <a:noFill/>
            <a:miter lim="800000"/>
            <a:headEnd/>
            <a:tailEnd/>
          </a:ln>
        </p:spPr>
        <p:txBody>
          <a:bodyPr>
            <a:prstTxWarp prst="textNoShape">
              <a:avLst/>
            </a:prstTxWarp>
            <a:spAutoFit/>
          </a:bodyPr>
          <a:lstStyle/>
          <a:p>
            <a:pPr>
              <a:spcBef>
                <a:spcPct val="50000"/>
              </a:spcBef>
            </a:pPr>
            <a:r>
              <a:rPr lang="fr-FR" sz="1400">
                <a:solidFill>
                  <a:srgbClr val="008000"/>
                </a:solidFill>
              </a:rPr>
              <a:t>Vision interne</a:t>
            </a:r>
          </a:p>
        </p:txBody>
      </p:sp>
      <p:sp>
        <p:nvSpPr>
          <p:cNvPr id="4120" name="Text Box 45"/>
          <p:cNvSpPr txBox="1">
            <a:spLocks noChangeArrowheads="1"/>
          </p:cNvSpPr>
          <p:nvPr/>
        </p:nvSpPr>
        <p:spPr bwMode="auto">
          <a:xfrm>
            <a:off x="304800" y="4114800"/>
            <a:ext cx="762000" cy="517525"/>
          </a:xfrm>
          <a:prstGeom prst="rect">
            <a:avLst/>
          </a:prstGeom>
          <a:noFill/>
          <a:ln w="9525">
            <a:noFill/>
            <a:miter lim="800000"/>
            <a:headEnd/>
            <a:tailEnd/>
          </a:ln>
        </p:spPr>
        <p:txBody>
          <a:bodyPr>
            <a:prstTxWarp prst="textNoShape">
              <a:avLst/>
            </a:prstTxWarp>
            <a:spAutoFit/>
          </a:bodyPr>
          <a:lstStyle/>
          <a:p>
            <a:pPr>
              <a:spcBef>
                <a:spcPct val="50000"/>
              </a:spcBef>
            </a:pPr>
            <a:r>
              <a:rPr lang="fr-FR" sz="1400">
                <a:solidFill>
                  <a:srgbClr val="008000"/>
                </a:solidFill>
              </a:rPr>
              <a:t>Vision externe</a:t>
            </a:r>
          </a:p>
        </p:txBody>
      </p:sp>
      <p:sp>
        <p:nvSpPr>
          <p:cNvPr id="4121" name="AutoShape 46"/>
          <p:cNvSpPr>
            <a:spLocks/>
          </p:cNvSpPr>
          <p:nvPr/>
        </p:nvSpPr>
        <p:spPr bwMode="auto">
          <a:xfrm flipH="1">
            <a:off x="1143000" y="3962400"/>
            <a:ext cx="152400" cy="1066800"/>
          </a:xfrm>
          <a:prstGeom prst="rightBrace">
            <a:avLst>
              <a:gd name="adj1" fmla="val 66667"/>
              <a:gd name="adj2" fmla="val 50000"/>
            </a:avLst>
          </a:prstGeom>
          <a:noFill/>
          <a:ln w="9525">
            <a:solidFill>
              <a:schemeClr val="tx1"/>
            </a:solidFill>
            <a:round/>
            <a:headEnd/>
            <a:tailEnd/>
          </a:ln>
        </p:spPr>
        <p:txBody>
          <a:bodyPr wrap="none" anchor="ctr">
            <a:prstTxWarp prst="textNoShape">
              <a:avLst/>
            </a:prstTxWarp>
          </a:bodyPr>
          <a:lstStyle/>
          <a:p>
            <a:endParaRPr lang="fr-FR"/>
          </a:p>
        </p:txBody>
      </p:sp>
      <p:sp>
        <p:nvSpPr>
          <p:cNvPr id="4122" name="AutoShape 47"/>
          <p:cNvSpPr>
            <a:spLocks/>
          </p:cNvSpPr>
          <p:nvPr/>
        </p:nvSpPr>
        <p:spPr bwMode="auto">
          <a:xfrm flipH="1">
            <a:off x="1143000" y="2895600"/>
            <a:ext cx="152400" cy="838200"/>
          </a:xfrm>
          <a:prstGeom prst="rightBrace">
            <a:avLst>
              <a:gd name="adj1" fmla="val 45833"/>
              <a:gd name="adj2" fmla="val 50000"/>
            </a:avLst>
          </a:prstGeom>
          <a:noFill/>
          <a:ln w="9525">
            <a:solidFill>
              <a:schemeClr val="tx1"/>
            </a:solidFill>
            <a:round/>
            <a:headEnd/>
            <a:tailEnd/>
          </a:ln>
        </p:spPr>
        <p:txBody>
          <a:bodyPr wrap="none" anchor="ctr">
            <a:prstTxWarp prst="textNoShape">
              <a:avLst/>
            </a:prstTxWarp>
          </a:bodyPr>
          <a:lstStyle/>
          <a:p>
            <a:endParaRPr lang="fr-F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p:txBody>
          <a:bodyPr/>
          <a:lstStyle/>
          <a:p>
            <a:pPr eaLnBrk="1" hangingPunct="1"/>
            <a:r>
              <a:rPr lang="fr-FR" sz="2800"/>
              <a:t>Propriétés d’un objet</a:t>
            </a:r>
          </a:p>
        </p:txBody>
      </p:sp>
      <p:sp>
        <p:nvSpPr>
          <p:cNvPr id="5123" name="Rectangle 6"/>
          <p:cNvSpPr>
            <a:spLocks noGrp="1" noChangeArrowheads="1"/>
          </p:cNvSpPr>
          <p:nvPr>
            <p:ph type="body" sz="half" idx="1"/>
          </p:nvPr>
        </p:nvSpPr>
        <p:spPr>
          <a:xfrm>
            <a:off x="609600" y="1752600"/>
            <a:ext cx="7391400" cy="4572000"/>
          </a:xfrm>
          <a:noFill/>
        </p:spPr>
        <p:txBody>
          <a:bodyPr/>
          <a:lstStyle/>
          <a:p>
            <a:pPr eaLnBrk="1" hangingPunct="1">
              <a:lnSpc>
                <a:spcPct val="90000"/>
              </a:lnSpc>
            </a:pPr>
            <a:r>
              <a:rPr lang="fr-FR" sz="1600"/>
              <a:t>Un objet possède un état :	</a:t>
            </a:r>
          </a:p>
          <a:p>
            <a:pPr lvl="1" eaLnBrk="1" hangingPunct="1">
              <a:lnSpc>
                <a:spcPct val="90000"/>
              </a:lnSpc>
              <a:buFontTx/>
              <a:buNone/>
            </a:pPr>
            <a:r>
              <a:rPr lang="fr-FR" sz="1400"/>
              <a:t>	L’état correspond à la valeur de ses attributs à un instant donné. Il peut varier au cours du temps.</a:t>
            </a:r>
          </a:p>
          <a:p>
            <a:pPr lvl="1" eaLnBrk="1" hangingPunct="1">
              <a:lnSpc>
                <a:spcPct val="90000"/>
              </a:lnSpc>
              <a:buFontTx/>
              <a:buNone/>
            </a:pPr>
            <a:endParaRPr lang="fr-FR" sz="1400"/>
          </a:p>
          <a:p>
            <a:pPr eaLnBrk="1" hangingPunct="1">
              <a:lnSpc>
                <a:spcPct val="90000"/>
              </a:lnSpc>
            </a:pPr>
            <a:r>
              <a:rPr lang="fr-FR" sz="1600"/>
              <a:t>Un objet est décrit par une classe :</a:t>
            </a:r>
          </a:p>
          <a:p>
            <a:pPr lvl="1" eaLnBrk="1" hangingPunct="1">
              <a:lnSpc>
                <a:spcPct val="90000"/>
              </a:lnSpc>
              <a:buFontTx/>
              <a:buNone/>
            </a:pPr>
            <a:r>
              <a:rPr lang="fr-FR" sz="1400">
                <a:solidFill>
                  <a:srgbClr val="FF0000"/>
                </a:solidFill>
                <a:ea typeface="Arial Unicode MS" charset="0"/>
                <a:cs typeface="Arial Unicode MS" charset="0"/>
              </a:rPr>
              <a:t>	</a:t>
            </a:r>
            <a:r>
              <a:rPr lang="fr-FR" sz="1400">
                <a:ea typeface="Arial Unicode MS" charset="0"/>
                <a:cs typeface="Arial Unicode MS" charset="0"/>
              </a:rPr>
              <a:t>Une classe est un </a:t>
            </a:r>
            <a:r>
              <a:rPr lang="fr-FR" sz="1400" b="1">
                <a:ea typeface="Arial Unicode MS" charset="0"/>
                <a:cs typeface="Arial Unicode MS" charset="0"/>
              </a:rPr>
              <a:t>prototype</a:t>
            </a:r>
            <a:r>
              <a:rPr lang="fr-FR" sz="1400">
                <a:ea typeface="Arial Unicode MS" charset="0"/>
                <a:cs typeface="Arial Unicode MS" charset="0"/>
              </a:rPr>
              <a:t> qui définit des attributs et des méthodes communes à tous les objets d'une certaine nature. C’est donc un modèle utilisé pour créer plusieurs objets présentant des caractéristiques communes.</a:t>
            </a:r>
          </a:p>
          <a:p>
            <a:pPr lvl="1" eaLnBrk="1" hangingPunct="1">
              <a:lnSpc>
                <a:spcPct val="90000"/>
              </a:lnSpc>
              <a:buFontTx/>
              <a:buNone/>
            </a:pPr>
            <a:endParaRPr lang="fr-FR" sz="1400"/>
          </a:p>
          <a:p>
            <a:pPr eaLnBrk="1" hangingPunct="1">
              <a:lnSpc>
                <a:spcPct val="90000"/>
              </a:lnSpc>
            </a:pPr>
            <a:r>
              <a:rPr lang="fr-FR" sz="1600"/>
              <a:t>Un objet possède une identité :	</a:t>
            </a:r>
          </a:p>
          <a:p>
            <a:pPr lvl="1" eaLnBrk="1" hangingPunct="1">
              <a:lnSpc>
                <a:spcPct val="90000"/>
              </a:lnSpc>
              <a:buFontTx/>
              <a:buNone/>
            </a:pPr>
            <a:r>
              <a:rPr lang="fr-FR" sz="1400"/>
              <a:t>	Les objets peuvent être distingués grâce à leurs existences inhérentes et non grâce à la description des propriétés qu'ils peuvent avoir. </a:t>
            </a:r>
          </a:p>
          <a:p>
            <a:pPr lvl="1" eaLnBrk="1" hangingPunct="1">
              <a:lnSpc>
                <a:spcPct val="90000"/>
              </a:lnSpc>
              <a:buFontTx/>
              <a:buNone/>
            </a:pPr>
            <a:r>
              <a:rPr lang="fr-FR" sz="1400"/>
              <a:t>	Deux objets peuvent être distincts même si tous leurs attributs ont des valeurs identiques.</a:t>
            </a:r>
          </a:p>
          <a:p>
            <a:pPr lvl="1" eaLnBrk="1" hangingPunct="1">
              <a:lnSpc>
                <a:spcPct val="90000"/>
              </a:lnSpc>
              <a:buFontTx/>
              <a:buNone/>
            </a:pPr>
            <a:endParaRPr lang="fr-FR" sz="1400">
              <a:ea typeface="Arial Unicode MS" charset="0"/>
              <a:cs typeface="Arial Unicode MS" charset="0"/>
            </a:endParaRPr>
          </a:p>
          <a:p>
            <a:pPr eaLnBrk="1" hangingPunct="1">
              <a:lnSpc>
                <a:spcPct val="90000"/>
              </a:lnSpc>
              <a:buFontTx/>
              <a:buNone/>
            </a:pPr>
            <a:r>
              <a:rPr lang="fr-FR" sz="1600">
                <a:solidFill>
                  <a:srgbClr val="FF0000"/>
                </a:solidFill>
                <a:ea typeface="Arial Unicode MS" charset="0"/>
                <a:cs typeface="Arial Unicode MS" charset="0"/>
              </a:rPr>
              <a:t>Ne pas confondre </a:t>
            </a:r>
            <a:r>
              <a:rPr lang="fr-FR" sz="1600" b="1">
                <a:solidFill>
                  <a:srgbClr val="FF0000"/>
                </a:solidFill>
              </a:rPr>
              <a:t>instance </a:t>
            </a:r>
            <a:r>
              <a:rPr lang="fr-FR" sz="1600">
                <a:solidFill>
                  <a:srgbClr val="FF0000"/>
                </a:solidFill>
              </a:rPr>
              <a:t>d'objet et</a:t>
            </a:r>
            <a:r>
              <a:rPr lang="fr-FR" sz="1600" b="1">
                <a:solidFill>
                  <a:srgbClr val="FF0000"/>
                </a:solidFill>
              </a:rPr>
              <a:t> classe </a:t>
            </a:r>
            <a:r>
              <a:rPr lang="fr-FR" sz="1600">
                <a:solidFill>
                  <a:srgbClr val="FF0000"/>
                </a:solidFill>
              </a:rPr>
              <a:t>d'objets </a:t>
            </a:r>
          </a:p>
          <a:p>
            <a:pPr lvl="1" eaLnBrk="1" hangingPunct="1">
              <a:lnSpc>
                <a:spcPct val="90000"/>
              </a:lnSpc>
              <a:buFontTx/>
              <a:buNone/>
            </a:pPr>
            <a:r>
              <a:rPr lang="fr-FR" sz="1400"/>
              <a:t>Une instance de classe fait référence à une chose précise</a:t>
            </a:r>
          </a:p>
          <a:p>
            <a:pPr lvl="1" eaLnBrk="1" hangingPunct="1">
              <a:lnSpc>
                <a:spcPct val="90000"/>
              </a:lnSpc>
              <a:buFontTx/>
              <a:buNone/>
            </a:pPr>
            <a:r>
              <a:rPr lang="fr-FR" sz="1400"/>
              <a:t>Une classe désigne un groupe de choses similaires </a:t>
            </a:r>
          </a:p>
          <a:p>
            <a:pPr lvl="1" eaLnBrk="1" hangingPunct="1">
              <a:lnSpc>
                <a:spcPct val="90000"/>
              </a:lnSpc>
              <a:buFontTx/>
              <a:buNone/>
            </a:pPr>
            <a:r>
              <a:rPr lang="fr-FR" sz="1400">
                <a:solidFill>
                  <a:schemeClr val="accent1"/>
                </a:solidFill>
              </a:rPr>
              <a:t>Ex : Le vélo de mon voisin et le mien sont deux instances de la classe vélo, même s’ils sont strictement identiques</a:t>
            </a: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lstStyle/>
          <a:p>
            <a:pPr eaLnBrk="1" hangingPunct="1"/>
            <a:r>
              <a:rPr lang="fr-FR" sz="2800"/>
              <a:t>Notion d’héritage</a:t>
            </a:r>
          </a:p>
        </p:txBody>
      </p:sp>
      <p:sp>
        <p:nvSpPr>
          <p:cNvPr id="6147" name="Rectangle 3"/>
          <p:cNvSpPr>
            <a:spLocks noGrp="1" noChangeArrowheads="1"/>
          </p:cNvSpPr>
          <p:nvPr>
            <p:ph type="body" sz="half" idx="1"/>
          </p:nvPr>
        </p:nvSpPr>
        <p:spPr>
          <a:xfrm>
            <a:off x="609600" y="1752600"/>
            <a:ext cx="7543800" cy="2286000"/>
          </a:xfrm>
          <a:noFill/>
        </p:spPr>
        <p:txBody>
          <a:bodyPr/>
          <a:lstStyle/>
          <a:p>
            <a:pPr eaLnBrk="1" hangingPunct="1"/>
            <a:r>
              <a:rPr lang="fr-FR" sz="1600"/>
              <a:t>L'héritage est un principe propre à la POO qui permet de créer une nouvelle classe à partir d'une classe existante. La classe nouvellement créée, dite classe </a:t>
            </a:r>
            <a:r>
              <a:rPr lang="fr-FR" sz="1600" b="1"/>
              <a:t>dérivée</a:t>
            </a:r>
            <a:r>
              <a:rPr lang="fr-FR" sz="1600"/>
              <a:t>, contient les attributs et les méthodes de la classe dont elle dérive, auxquelles s’ajoutent de nouveaux attributs et de nouvelles méthodes propres à la classe dérivée. </a:t>
            </a:r>
            <a:br>
              <a:rPr lang="fr-FR" sz="1600"/>
            </a:br>
            <a:endParaRPr lang="fr-FR" sz="1600"/>
          </a:p>
          <a:p>
            <a:pPr eaLnBrk="1" hangingPunct="1"/>
            <a:r>
              <a:rPr lang="fr-FR" sz="1600"/>
              <a:t>L’héritage permet donc de définir une </a:t>
            </a:r>
            <a:r>
              <a:rPr lang="fr-FR" sz="1600" b="1"/>
              <a:t>hiérarchie</a:t>
            </a:r>
            <a:r>
              <a:rPr lang="fr-FR" sz="1600"/>
              <a:t> de classes :</a:t>
            </a:r>
          </a:p>
          <a:p>
            <a:pPr lvl="1" eaLnBrk="1" hangingPunct="1"/>
            <a:r>
              <a:rPr lang="fr-FR" sz="1400"/>
              <a:t>La classe de </a:t>
            </a:r>
            <a:r>
              <a:rPr lang="fr-FR" sz="1400" b="1"/>
              <a:t>base</a:t>
            </a:r>
            <a:r>
              <a:rPr lang="fr-FR" sz="1400"/>
              <a:t> est une classe </a:t>
            </a:r>
            <a:r>
              <a:rPr lang="fr-FR" sz="1400" b="1"/>
              <a:t>générique</a:t>
            </a:r>
            <a:r>
              <a:rPr lang="fr-FR" sz="1400"/>
              <a:t>. </a:t>
            </a:r>
          </a:p>
          <a:p>
            <a:pPr lvl="1" eaLnBrk="1" hangingPunct="1"/>
            <a:r>
              <a:rPr lang="fr-FR" sz="1400"/>
              <a:t>Les classes dérivées sont de plus en plus spécialisées 	</a:t>
            </a:r>
          </a:p>
        </p:txBody>
      </p:sp>
      <p:sp>
        <p:nvSpPr>
          <p:cNvPr id="6148" name="Text Box 4"/>
          <p:cNvSpPr txBox="1">
            <a:spLocks noChangeArrowheads="1"/>
          </p:cNvSpPr>
          <p:nvPr/>
        </p:nvSpPr>
        <p:spPr bwMode="auto">
          <a:xfrm>
            <a:off x="4114800" y="4419600"/>
            <a:ext cx="1066800" cy="293688"/>
          </a:xfrm>
          <a:prstGeom prst="rect">
            <a:avLst/>
          </a:prstGeom>
          <a:noFill/>
          <a:ln w="9525">
            <a:solidFill>
              <a:schemeClr val="accent1"/>
            </a:solidFill>
            <a:miter lim="800000"/>
            <a:headEnd/>
            <a:tailEnd/>
          </a:ln>
        </p:spPr>
        <p:txBody>
          <a:bodyPr>
            <a:prstTxWarp prst="textNoShape">
              <a:avLst/>
            </a:prstTxWarp>
            <a:spAutoFit/>
          </a:bodyPr>
          <a:lstStyle/>
          <a:p>
            <a:pPr>
              <a:lnSpc>
                <a:spcPct val="90000"/>
              </a:lnSpc>
              <a:spcBef>
                <a:spcPct val="20000"/>
              </a:spcBef>
            </a:pPr>
            <a:r>
              <a:rPr lang="fr-FR" sz="1400">
                <a:solidFill>
                  <a:schemeClr val="accent1"/>
                </a:solidFill>
              </a:rPr>
              <a:t>Deux roues</a:t>
            </a:r>
          </a:p>
        </p:txBody>
      </p:sp>
      <p:sp>
        <p:nvSpPr>
          <p:cNvPr id="6149" name="Text Box 5"/>
          <p:cNvSpPr txBox="1">
            <a:spLocks noChangeArrowheads="1"/>
          </p:cNvSpPr>
          <p:nvPr/>
        </p:nvSpPr>
        <p:spPr bwMode="auto">
          <a:xfrm>
            <a:off x="1828800" y="5105400"/>
            <a:ext cx="1143000" cy="293688"/>
          </a:xfrm>
          <a:prstGeom prst="rect">
            <a:avLst/>
          </a:prstGeom>
          <a:noFill/>
          <a:ln w="9525">
            <a:solidFill>
              <a:schemeClr val="accent1"/>
            </a:solidFill>
            <a:miter lim="800000"/>
            <a:headEnd/>
            <a:tailEnd/>
          </a:ln>
        </p:spPr>
        <p:txBody>
          <a:bodyPr>
            <a:prstTxWarp prst="textNoShape">
              <a:avLst/>
            </a:prstTxWarp>
            <a:spAutoFit/>
          </a:bodyPr>
          <a:lstStyle/>
          <a:p>
            <a:pPr>
              <a:lnSpc>
                <a:spcPct val="90000"/>
              </a:lnSpc>
              <a:spcBef>
                <a:spcPct val="20000"/>
              </a:spcBef>
            </a:pPr>
            <a:r>
              <a:rPr lang="fr-FR" sz="1400">
                <a:solidFill>
                  <a:schemeClr val="accent1"/>
                </a:solidFill>
              </a:rPr>
              <a:t>Sans moteur</a:t>
            </a:r>
          </a:p>
        </p:txBody>
      </p:sp>
      <p:sp>
        <p:nvSpPr>
          <p:cNvPr id="6150" name="Text Box 6"/>
          <p:cNvSpPr txBox="1">
            <a:spLocks noChangeArrowheads="1"/>
          </p:cNvSpPr>
          <p:nvPr/>
        </p:nvSpPr>
        <p:spPr bwMode="auto">
          <a:xfrm>
            <a:off x="5791200" y="5867400"/>
            <a:ext cx="762000" cy="293688"/>
          </a:xfrm>
          <a:prstGeom prst="rect">
            <a:avLst/>
          </a:prstGeom>
          <a:noFill/>
          <a:ln w="9525">
            <a:solidFill>
              <a:schemeClr val="accent1"/>
            </a:solidFill>
            <a:miter lim="800000"/>
            <a:headEnd/>
            <a:tailEnd/>
          </a:ln>
        </p:spPr>
        <p:txBody>
          <a:bodyPr>
            <a:prstTxWarp prst="textNoShape">
              <a:avLst/>
            </a:prstTxWarp>
            <a:spAutoFit/>
          </a:bodyPr>
          <a:lstStyle/>
          <a:p>
            <a:pPr>
              <a:lnSpc>
                <a:spcPct val="90000"/>
              </a:lnSpc>
              <a:spcBef>
                <a:spcPct val="20000"/>
              </a:spcBef>
            </a:pPr>
            <a:r>
              <a:rPr lang="fr-FR" sz="1400">
                <a:solidFill>
                  <a:schemeClr val="accent1"/>
                </a:solidFill>
              </a:rPr>
              <a:t>Scooter</a:t>
            </a:r>
          </a:p>
        </p:txBody>
      </p:sp>
      <p:sp>
        <p:nvSpPr>
          <p:cNvPr id="6151" name="Text Box 7"/>
          <p:cNvSpPr txBox="1">
            <a:spLocks noChangeArrowheads="1"/>
          </p:cNvSpPr>
          <p:nvPr/>
        </p:nvSpPr>
        <p:spPr bwMode="auto">
          <a:xfrm>
            <a:off x="5715000" y="5181600"/>
            <a:ext cx="914400" cy="293688"/>
          </a:xfrm>
          <a:prstGeom prst="rect">
            <a:avLst/>
          </a:prstGeom>
          <a:noFill/>
          <a:ln w="9525">
            <a:solidFill>
              <a:schemeClr val="accent1"/>
            </a:solidFill>
            <a:miter lim="800000"/>
            <a:headEnd/>
            <a:tailEnd/>
          </a:ln>
        </p:spPr>
        <p:txBody>
          <a:bodyPr>
            <a:prstTxWarp prst="textNoShape">
              <a:avLst/>
            </a:prstTxWarp>
            <a:spAutoFit/>
          </a:bodyPr>
          <a:lstStyle/>
          <a:p>
            <a:pPr>
              <a:lnSpc>
                <a:spcPct val="90000"/>
              </a:lnSpc>
              <a:spcBef>
                <a:spcPct val="20000"/>
              </a:spcBef>
            </a:pPr>
            <a:r>
              <a:rPr lang="fr-FR" sz="1400">
                <a:solidFill>
                  <a:schemeClr val="accent1"/>
                </a:solidFill>
              </a:rPr>
              <a:t>A moteur</a:t>
            </a:r>
          </a:p>
        </p:txBody>
      </p:sp>
      <p:sp>
        <p:nvSpPr>
          <p:cNvPr id="6152" name="Text Box 8"/>
          <p:cNvSpPr txBox="1">
            <a:spLocks noChangeArrowheads="1"/>
          </p:cNvSpPr>
          <p:nvPr/>
        </p:nvSpPr>
        <p:spPr bwMode="auto">
          <a:xfrm>
            <a:off x="4876800" y="5867400"/>
            <a:ext cx="685800" cy="293688"/>
          </a:xfrm>
          <a:prstGeom prst="rect">
            <a:avLst/>
          </a:prstGeom>
          <a:noFill/>
          <a:ln w="9525">
            <a:solidFill>
              <a:schemeClr val="accent1"/>
            </a:solidFill>
            <a:miter lim="800000"/>
            <a:headEnd/>
            <a:tailEnd/>
          </a:ln>
        </p:spPr>
        <p:txBody>
          <a:bodyPr>
            <a:prstTxWarp prst="textNoShape">
              <a:avLst/>
            </a:prstTxWarp>
            <a:spAutoFit/>
          </a:bodyPr>
          <a:lstStyle/>
          <a:p>
            <a:pPr>
              <a:lnSpc>
                <a:spcPct val="90000"/>
              </a:lnSpc>
              <a:spcBef>
                <a:spcPct val="20000"/>
              </a:spcBef>
            </a:pPr>
            <a:r>
              <a:rPr lang="fr-FR" sz="1400">
                <a:solidFill>
                  <a:schemeClr val="accent1"/>
                </a:solidFill>
              </a:rPr>
              <a:t>Moto</a:t>
            </a:r>
          </a:p>
        </p:txBody>
      </p:sp>
      <p:sp>
        <p:nvSpPr>
          <p:cNvPr id="6153" name="Text Box 10"/>
          <p:cNvSpPr txBox="1">
            <a:spLocks noChangeArrowheads="1"/>
          </p:cNvSpPr>
          <p:nvPr/>
        </p:nvSpPr>
        <p:spPr bwMode="auto">
          <a:xfrm>
            <a:off x="1295400" y="5867400"/>
            <a:ext cx="609600" cy="293688"/>
          </a:xfrm>
          <a:prstGeom prst="rect">
            <a:avLst/>
          </a:prstGeom>
          <a:noFill/>
          <a:ln w="9525">
            <a:solidFill>
              <a:schemeClr val="accent1"/>
            </a:solidFill>
            <a:miter lim="800000"/>
            <a:headEnd/>
            <a:tailEnd/>
          </a:ln>
        </p:spPr>
        <p:txBody>
          <a:bodyPr>
            <a:prstTxWarp prst="textNoShape">
              <a:avLst/>
            </a:prstTxWarp>
            <a:spAutoFit/>
          </a:bodyPr>
          <a:lstStyle/>
          <a:p>
            <a:pPr>
              <a:lnSpc>
                <a:spcPct val="90000"/>
              </a:lnSpc>
              <a:spcBef>
                <a:spcPct val="20000"/>
              </a:spcBef>
            </a:pPr>
            <a:r>
              <a:rPr lang="fr-FR" sz="1400">
                <a:solidFill>
                  <a:schemeClr val="accent1"/>
                </a:solidFill>
              </a:rPr>
              <a:t>Vélo</a:t>
            </a:r>
          </a:p>
        </p:txBody>
      </p:sp>
      <p:sp>
        <p:nvSpPr>
          <p:cNvPr id="6154" name="Text Box 11"/>
          <p:cNvSpPr txBox="1">
            <a:spLocks noChangeArrowheads="1"/>
          </p:cNvSpPr>
          <p:nvPr/>
        </p:nvSpPr>
        <p:spPr bwMode="auto">
          <a:xfrm>
            <a:off x="2438400" y="5867400"/>
            <a:ext cx="914400" cy="293688"/>
          </a:xfrm>
          <a:prstGeom prst="rect">
            <a:avLst/>
          </a:prstGeom>
          <a:noFill/>
          <a:ln w="9525">
            <a:solidFill>
              <a:schemeClr val="accent1"/>
            </a:solidFill>
            <a:miter lim="800000"/>
            <a:headEnd/>
            <a:tailEnd/>
          </a:ln>
        </p:spPr>
        <p:txBody>
          <a:bodyPr>
            <a:prstTxWarp prst="textNoShape">
              <a:avLst/>
            </a:prstTxWarp>
            <a:spAutoFit/>
          </a:bodyPr>
          <a:lstStyle/>
          <a:p>
            <a:pPr>
              <a:lnSpc>
                <a:spcPct val="90000"/>
              </a:lnSpc>
              <a:spcBef>
                <a:spcPct val="20000"/>
              </a:spcBef>
            </a:pPr>
            <a:r>
              <a:rPr lang="fr-FR" sz="1400">
                <a:solidFill>
                  <a:schemeClr val="accent1"/>
                </a:solidFill>
              </a:rPr>
              <a:t>Patinette</a:t>
            </a:r>
          </a:p>
        </p:txBody>
      </p:sp>
      <p:sp>
        <p:nvSpPr>
          <p:cNvPr id="6155" name="Rectangle 13"/>
          <p:cNvSpPr>
            <a:spLocks noChangeArrowheads="1"/>
          </p:cNvSpPr>
          <p:nvPr/>
        </p:nvSpPr>
        <p:spPr bwMode="auto">
          <a:xfrm>
            <a:off x="6477000" y="4343400"/>
            <a:ext cx="2362200" cy="517525"/>
          </a:xfrm>
          <a:prstGeom prst="rect">
            <a:avLst/>
          </a:prstGeom>
          <a:noFill/>
          <a:ln w="9525">
            <a:noFill/>
            <a:miter lim="800000"/>
            <a:headEnd/>
            <a:tailEnd/>
          </a:ln>
        </p:spPr>
        <p:txBody>
          <a:bodyPr>
            <a:prstTxWarp prst="textNoShape">
              <a:avLst/>
            </a:prstTxWarp>
            <a:spAutoFit/>
          </a:bodyPr>
          <a:lstStyle/>
          <a:p>
            <a:r>
              <a:rPr lang="fr-FR" sz="1400" i="1"/>
              <a:t>classe de base ou classe mère ou classe parente</a:t>
            </a:r>
          </a:p>
        </p:txBody>
      </p:sp>
      <p:sp>
        <p:nvSpPr>
          <p:cNvPr id="6156" name="Rectangle 14"/>
          <p:cNvSpPr>
            <a:spLocks noChangeArrowheads="1"/>
          </p:cNvSpPr>
          <p:nvPr/>
        </p:nvSpPr>
        <p:spPr bwMode="auto">
          <a:xfrm>
            <a:off x="7467600" y="4953000"/>
            <a:ext cx="1371600" cy="517525"/>
          </a:xfrm>
          <a:prstGeom prst="rect">
            <a:avLst/>
          </a:prstGeom>
          <a:noFill/>
          <a:ln w="9525">
            <a:noFill/>
            <a:miter lim="800000"/>
            <a:headEnd/>
            <a:tailEnd/>
          </a:ln>
        </p:spPr>
        <p:txBody>
          <a:bodyPr>
            <a:prstTxWarp prst="textNoShape">
              <a:avLst/>
            </a:prstTxWarp>
            <a:spAutoFit/>
          </a:bodyPr>
          <a:lstStyle/>
          <a:p>
            <a:r>
              <a:rPr lang="fr-FR" sz="1400" i="1"/>
              <a:t>classes dérivées ou classes filles</a:t>
            </a:r>
          </a:p>
        </p:txBody>
      </p:sp>
      <p:sp>
        <p:nvSpPr>
          <p:cNvPr id="6157" name="Line 15"/>
          <p:cNvSpPr>
            <a:spLocks noChangeShapeType="1"/>
          </p:cNvSpPr>
          <p:nvPr/>
        </p:nvSpPr>
        <p:spPr bwMode="auto">
          <a:xfrm flipH="1">
            <a:off x="2286000" y="4724400"/>
            <a:ext cx="2133600" cy="381000"/>
          </a:xfrm>
          <a:prstGeom prst="line">
            <a:avLst/>
          </a:prstGeom>
          <a:noFill/>
          <a:ln w="9525">
            <a:solidFill>
              <a:schemeClr val="accent1"/>
            </a:solidFill>
            <a:round/>
            <a:headEnd/>
            <a:tailEnd/>
          </a:ln>
        </p:spPr>
        <p:txBody>
          <a:bodyPr>
            <a:prstTxWarp prst="textNoShape">
              <a:avLst/>
            </a:prstTxWarp>
          </a:bodyPr>
          <a:lstStyle/>
          <a:p>
            <a:endParaRPr lang="fr-FR"/>
          </a:p>
        </p:txBody>
      </p:sp>
      <p:sp>
        <p:nvSpPr>
          <p:cNvPr id="6158" name="Line 17"/>
          <p:cNvSpPr>
            <a:spLocks noChangeShapeType="1"/>
          </p:cNvSpPr>
          <p:nvPr/>
        </p:nvSpPr>
        <p:spPr bwMode="auto">
          <a:xfrm flipH="1">
            <a:off x="1600200" y="5410200"/>
            <a:ext cx="609600" cy="457200"/>
          </a:xfrm>
          <a:prstGeom prst="line">
            <a:avLst/>
          </a:prstGeom>
          <a:noFill/>
          <a:ln w="9525">
            <a:solidFill>
              <a:schemeClr val="accent1"/>
            </a:solidFill>
            <a:round/>
            <a:headEnd/>
            <a:tailEnd/>
          </a:ln>
        </p:spPr>
        <p:txBody>
          <a:bodyPr>
            <a:prstTxWarp prst="textNoShape">
              <a:avLst/>
            </a:prstTxWarp>
          </a:bodyPr>
          <a:lstStyle/>
          <a:p>
            <a:endParaRPr lang="fr-FR"/>
          </a:p>
        </p:txBody>
      </p:sp>
      <p:sp>
        <p:nvSpPr>
          <p:cNvPr id="6159" name="Line 19"/>
          <p:cNvSpPr>
            <a:spLocks noChangeShapeType="1"/>
          </p:cNvSpPr>
          <p:nvPr/>
        </p:nvSpPr>
        <p:spPr bwMode="auto">
          <a:xfrm flipH="1">
            <a:off x="5257800" y="5486400"/>
            <a:ext cx="838200" cy="381000"/>
          </a:xfrm>
          <a:prstGeom prst="line">
            <a:avLst/>
          </a:prstGeom>
          <a:noFill/>
          <a:ln w="9525">
            <a:solidFill>
              <a:schemeClr val="accent1"/>
            </a:solidFill>
            <a:round/>
            <a:headEnd/>
            <a:tailEnd/>
          </a:ln>
        </p:spPr>
        <p:txBody>
          <a:bodyPr>
            <a:prstTxWarp prst="textNoShape">
              <a:avLst/>
            </a:prstTxWarp>
          </a:bodyPr>
          <a:lstStyle/>
          <a:p>
            <a:endParaRPr lang="fr-FR"/>
          </a:p>
        </p:txBody>
      </p:sp>
      <p:sp>
        <p:nvSpPr>
          <p:cNvPr id="6160" name="Line 20"/>
          <p:cNvSpPr>
            <a:spLocks noChangeShapeType="1"/>
          </p:cNvSpPr>
          <p:nvPr/>
        </p:nvSpPr>
        <p:spPr bwMode="auto">
          <a:xfrm>
            <a:off x="4648200" y="4724400"/>
            <a:ext cx="1447800" cy="457200"/>
          </a:xfrm>
          <a:prstGeom prst="line">
            <a:avLst/>
          </a:prstGeom>
          <a:noFill/>
          <a:ln w="9525">
            <a:solidFill>
              <a:schemeClr val="accent1"/>
            </a:solidFill>
            <a:round/>
            <a:headEnd/>
            <a:tailEnd/>
          </a:ln>
        </p:spPr>
        <p:txBody>
          <a:bodyPr>
            <a:prstTxWarp prst="textNoShape">
              <a:avLst/>
            </a:prstTxWarp>
          </a:bodyPr>
          <a:lstStyle/>
          <a:p>
            <a:endParaRPr lang="fr-FR"/>
          </a:p>
        </p:txBody>
      </p:sp>
      <p:sp>
        <p:nvSpPr>
          <p:cNvPr id="6161" name="Line 21"/>
          <p:cNvSpPr>
            <a:spLocks noChangeShapeType="1"/>
          </p:cNvSpPr>
          <p:nvPr/>
        </p:nvSpPr>
        <p:spPr bwMode="auto">
          <a:xfrm>
            <a:off x="2438400" y="5410200"/>
            <a:ext cx="457200" cy="457200"/>
          </a:xfrm>
          <a:prstGeom prst="line">
            <a:avLst/>
          </a:prstGeom>
          <a:noFill/>
          <a:ln w="9525">
            <a:solidFill>
              <a:schemeClr val="accent1"/>
            </a:solidFill>
            <a:round/>
            <a:headEnd/>
            <a:tailEnd/>
          </a:ln>
        </p:spPr>
        <p:txBody>
          <a:bodyPr>
            <a:prstTxWarp prst="textNoShape">
              <a:avLst/>
            </a:prstTxWarp>
          </a:bodyPr>
          <a:lstStyle/>
          <a:p>
            <a:endParaRPr lang="fr-FR"/>
          </a:p>
        </p:txBody>
      </p:sp>
      <p:sp>
        <p:nvSpPr>
          <p:cNvPr id="6162" name="Line 22"/>
          <p:cNvSpPr>
            <a:spLocks noChangeShapeType="1"/>
          </p:cNvSpPr>
          <p:nvPr/>
        </p:nvSpPr>
        <p:spPr bwMode="auto">
          <a:xfrm>
            <a:off x="6248400" y="5486400"/>
            <a:ext cx="0" cy="381000"/>
          </a:xfrm>
          <a:prstGeom prst="line">
            <a:avLst/>
          </a:prstGeom>
          <a:noFill/>
          <a:ln w="9525">
            <a:solidFill>
              <a:schemeClr val="accent1"/>
            </a:solidFill>
            <a:round/>
            <a:headEnd/>
            <a:tailEnd/>
          </a:ln>
        </p:spPr>
        <p:txBody>
          <a:bodyPr>
            <a:prstTxWarp prst="textNoShape">
              <a:avLst/>
            </a:prstTxWarp>
          </a:bodyPr>
          <a:lstStyle/>
          <a:p>
            <a:endParaRPr lang="fr-FR"/>
          </a:p>
        </p:txBody>
      </p:sp>
      <p:sp>
        <p:nvSpPr>
          <p:cNvPr id="6163" name="Line 23"/>
          <p:cNvSpPr>
            <a:spLocks noChangeShapeType="1"/>
          </p:cNvSpPr>
          <p:nvPr/>
        </p:nvSpPr>
        <p:spPr bwMode="auto">
          <a:xfrm>
            <a:off x="6477000" y="5486400"/>
            <a:ext cx="914400" cy="381000"/>
          </a:xfrm>
          <a:prstGeom prst="line">
            <a:avLst/>
          </a:prstGeom>
          <a:noFill/>
          <a:ln w="9525">
            <a:solidFill>
              <a:schemeClr val="accent1"/>
            </a:solidFill>
            <a:round/>
            <a:headEnd/>
            <a:tailEnd/>
          </a:ln>
        </p:spPr>
        <p:txBody>
          <a:bodyPr>
            <a:prstTxWarp prst="textNoShape">
              <a:avLst/>
            </a:prstTxWarp>
          </a:bodyPr>
          <a:lstStyle/>
          <a:p>
            <a:endParaRPr lang="fr-FR"/>
          </a:p>
        </p:txBody>
      </p:sp>
      <p:sp>
        <p:nvSpPr>
          <p:cNvPr id="6164" name="Text Box 24"/>
          <p:cNvSpPr txBox="1">
            <a:spLocks noChangeArrowheads="1"/>
          </p:cNvSpPr>
          <p:nvPr/>
        </p:nvSpPr>
        <p:spPr bwMode="auto">
          <a:xfrm>
            <a:off x="6781800" y="5867400"/>
            <a:ext cx="990600" cy="293688"/>
          </a:xfrm>
          <a:prstGeom prst="rect">
            <a:avLst/>
          </a:prstGeom>
          <a:noFill/>
          <a:ln w="9525">
            <a:solidFill>
              <a:schemeClr val="accent1"/>
            </a:solidFill>
            <a:miter lim="800000"/>
            <a:headEnd/>
            <a:tailEnd/>
          </a:ln>
        </p:spPr>
        <p:txBody>
          <a:bodyPr>
            <a:prstTxWarp prst="textNoShape">
              <a:avLst/>
            </a:prstTxWarp>
            <a:spAutoFit/>
          </a:bodyPr>
          <a:lstStyle/>
          <a:p>
            <a:pPr>
              <a:lnSpc>
                <a:spcPct val="90000"/>
              </a:lnSpc>
              <a:spcBef>
                <a:spcPct val="20000"/>
              </a:spcBef>
            </a:pPr>
            <a:r>
              <a:rPr lang="fr-FR" sz="1400">
                <a:solidFill>
                  <a:schemeClr val="accent1"/>
                </a:solidFill>
              </a:rPr>
              <a:t>Mobylette</a:t>
            </a: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a:xfrm>
            <a:off x="685800" y="457200"/>
            <a:ext cx="7772400" cy="1143000"/>
          </a:xfrm>
        </p:spPr>
        <p:txBody>
          <a:bodyPr/>
          <a:lstStyle/>
          <a:p>
            <a:pPr eaLnBrk="1" hangingPunct="1"/>
            <a:r>
              <a:rPr lang="fr-FR" sz="2800"/>
              <a:t>Notion de polymorphisme</a:t>
            </a:r>
          </a:p>
        </p:txBody>
      </p:sp>
      <p:sp>
        <p:nvSpPr>
          <p:cNvPr id="7171" name="Text Box 24"/>
          <p:cNvSpPr txBox="1">
            <a:spLocks noChangeArrowheads="1"/>
          </p:cNvSpPr>
          <p:nvPr/>
        </p:nvSpPr>
        <p:spPr bwMode="auto">
          <a:xfrm>
            <a:off x="304800" y="3843338"/>
            <a:ext cx="1828800" cy="2178050"/>
          </a:xfrm>
          <a:prstGeom prst="rect">
            <a:avLst/>
          </a:prstGeom>
          <a:noFill/>
          <a:ln w="12700">
            <a:solidFill>
              <a:schemeClr val="accent1"/>
            </a:solidFill>
            <a:miter lim="800000"/>
            <a:headEnd/>
            <a:tailEnd/>
          </a:ln>
        </p:spPr>
        <p:txBody>
          <a:bodyPr anchor="ctr">
            <a:prstTxWarp prst="textNoShape">
              <a:avLst/>
            </a:prstTxWarp>
            <a:spAutoFit/>
          </a:bodyPr>
          <a:lstStyle/>
          <a:p>
            <a:pPr algn="ctr"/>
            <a:r>
              <a:rPr lang="fr-FR" sz="1200">
                <a:solidFill>
                  <a:schemeClr val="accent1"/>
                </a:solidFill>
              </a:rPr>
              <a:t>DeuxRoues</a:t>
            </a:r>
          </a:p>
          <a:p>
            <a:pPr eaLnBrk="0" hangingPunct="0">
              <a:lnSpc>
                <a:spcPct val="70000"/>
              </a:lnSpc>
              <a:spcBef>
                <a:spcPct val="50000"/>
              </a:spcBef>
            </a:pPr>
            <a:r>
              <a:rPr lang="fr-FR" sz="1200">
                <a:solidFill>
                  <a:schemeClr val="accent1"/>
                </a:solidFill>
              </a:rPr>
              <a:t>m_tailleRoues</a:t>
            </a:r>
          </a:p>
          <a:p>
            <a:pPr eaLnBrk="0" hangingPunct="0">
              <a:lnSpc>
                <a:spcPct val="70000"/>
              </a:lnSpc>
              <a:spcBef>
                <a:spcPct val="50000"/>
              </a:spcBef>
            </a:pPr>
            <a:r>
              <a:rPr lang="fr-FR" sz="1200">
                <a:solidFill>
                  <a:schemeClr val="accent1"/>
                </a:solidFill>
              </a:rPr>
              <a:t>m_couleur</a:t>
            </a:r>
          </a:p>
          <a:p>
            <a:pPr eaLnBrk="0" hangingPunct="0">
              <a:lnSpc>
                <a:spcPct val="70000"/>
              </a:lnSpc>
              <a:spcBef>
                <a:spcPct val="50000"/>
              </a:spcBef>
            </a:pPr>
            <a:r>
              <a:rPr lang="fr-FR" sz="1200">
                <a:solidFill>
                  <a:schemeClr val="accent1"/>
                </a:solidFill>
              </a:rPr>
              <a:t>m_poids</a:t>
            </a:r>
          </a:p>
          <a:p>
            <a:pPr eaLnBrk="0" hangingPunct="0">
              <a:lnSpc>
                <a:spcPct val="70000"/>
              </a:lnSpc>
              <a:spcBef>
                <a:spcPct val="50000"/>
              </a:spcBef>
            </a:pPr>
            <a:r>
              <a:rPr lang="fr-FR" sz="1200">
                <a:solidFill>
                  <a:schemeClr val="accent1"/>
                </a:solidFill>
              </a:rPr>
              <a:t>m_nbVitesses</a:t>
            </a:r>
          </a:p>
          <a:p>
            <a:pPr eaLnBrk="0" hangingPunct="0">
              <a:lnSpc>
                <a:spcPct val="60000"/>
              </a:lnSpc>
              <a:spcBef>
                <a:spcPct val="50000"/>
              </a:spcBef>
            </a:pPr>
            <a:r>
              <a:rPr lang="fr-FR" sz="1200" i="1">
                <a:solidFill>
                  <a:schemeClr val="accent1"/>
                </a:solidFill>
              </a:rPr>
              <a:t>virtual </a:t>
            </a:r>
            <a:r>
              <a:rPr lang="fr-FR" sz="1200">
                <a:solidFill>
                  <a:schemeClr val="accent1"/>
                </a:solidFill>
              </a:rPr>
              <a:t>Accélérer()</a:t>
            </a:r>
          </a:p>
          <a:p>
            <a:pPr eaLnBrk="0" hangingPunct="0">
              <a:lnSpc>
                <a:spcPct val="60000"/>
              </a:lnSpc>
              <a:spcBef>
                <a:spcPct val="50000"/>
              </a:spcBef>
            </a:pPr>
            <a:r>
              <a:rPr lang="fr-FR" sz="1200" i="1">
                <a:solidFill>
                  <a:schemeClr val="accent1"/>
                </a:solidFill>
              </a:rPr>
              <a:t>virtual </a:t>
            </a:r>
            <a:r>
              <a:rPr lang="fr-FR" sz="1200">
                <a:solidFill>
                  <a:schemeClr val="accent1"/>
                </a:solidFill>
              </a:rPr>
              <a:t>Freiner()</a:t>
            </a:r>
          </a:p>
          <a:p>
            <a:pPr eaLnBrk="0" hangingPunct="0">
              <a:lnSpc>
                <a:spcPct val="60000"/>
              </a:lnSpc>
              <a:spcBef>
                <a:spcPct val="50000"/>
              </a:spcBef>
            </a:pPr>
            <a:r>
              <a:rPr lang="fr-FR" sz="1200" i="1">
                <a:solidFill>
                  <a:schemeClr val="accent1"/>
                </a:solidFill>
              </a:rPr>
              <a:t>virtual </a:t>
            </a:r>
            <a:r>
              <a:rPr lang="fr-FR" sz="1200">
                <a:solidFill>
                  <a:schemeClr val="accent1"/>
                </a:solidFill>
              </a:rPr>
              <a:t>ChangerVitesse()</a:t>
            </a:r>
          </a:p>
          <a:p>
            <a:pPr eaLnBrk="0" hangingPunct="0">
              <a:lnSpc>
                <a:spcPct val="60000"/>
              </a:lnSpc>
              <a:spcBef>
                <a:spcPct val="50000"/>
              </a:spcBef>
            </a:pPr>
            <a:r>
              <a:rPr lang="fr-FR" sz="1200">
                <a:solidFill>
                  <a:schemeClr val="accent1"/>
                </a:solidFill>
              </a:rPr>
              <a:t>GetCouleur()</a:t>
            </a:r>
          </a:p>
          <a:p>
            <a:pPr eaLnBrk="0" hangingPunct="0">
              <a:lnSpc>
                <a:spcPct val="60000"/>
              </a:lnSpc>
              <a:spcBef>
                <a:spcPct val="50000"/>
              </a:spcBef>
            </a:pPr>
            <a:r>
              <a:rPr lang="fr-FR" sz="1200">
                <a:solidFill>
                  <a:schemeClr val="accent1"/>
                </a:solidFill>
              </a:rPr>
              <a:t>GetPoids()</a:t>
            </a:r>
          </a:p>
        </p:txBody>
      </p:sp>
      <p:sp>
        <p:nvSpPr>
          <p:cNvPr id="7172" name="Line 25"/>
          <p:cNvSpPr>
            <a:spLocks noChangeShapeType="1"/>
          </p:cNvSpPr>
          <p:nvPr/>
        </p:nvSpPr>
        <p:spPr bwMode="auto">
          <a:xfrm>
            <a:off x="304800" y="4114800"/>
            <a:ext cx="1828800" cy="0"/>
          </a:xfrm>
          <a:prstGeom prst="line">
            <a:avLst/>
          </a:prstGeom>
          <a:noFill/>
          <a:ln w="9525">
            <a:solidFill>
              <a:schemeClr val="accent1"/>
            </a:solidFill>
            <a:round/>
            <a:headEnd/>
            <a:tailEnd/>
          </a:ln>
        </p:spPr>
        <p:txBody>
          <a:bodyPr>
            <a:prstTxWarp prst="textNoShape">
              <a:avLst/>
            </a:prstTxWarp>
          </a:bodyPr>
          <a:lstStyle/>
          <a:p>
            <a:endParaRPr lang="fr-FR"/>
          </a:p>
        </p:txBody>
      </p:sp>
      <p:sp>
        <p:nvSpPr>
          <p:cNvPr id="7173" name="Line 26"/>
          <p:cNvSpPr>
            <a:spLocks noChangeShapeType="1"/>
          </p:cNvSpPr>
          <p:nvPr/>
        </p:nvSpPr>
        <p:spPr bwMode="auto">
          <a:xfrm>
            <a:off x="304800" y="5029200"/>
            <a:ext cx="1828800" cy="0"/>
          </a:xfrm>
          <a:prstGeom prst="line">
            <a:avLst/>
          </a:prstGeom>
          <a:noFill/>
          <a:ln w="9525">
            <a:solidFill>
              <a:schemeClr val="accent1"/>
            </a:solidFill>
            <a:round/>
            <a:headEnd/>
            <a:tailEnd/>
          </a:ln>
        </p:spPr>
        <p:txBody>
          <a:bodyPr>
            <a:prstTxWarp prst="textNoShape">
              <a:avLst/>
            </a:prstTxWarp>
          </a:bodyPr>
          <a:lstStyle/>
          <a:p>
            <a:endParaRPr lang="fr-FR"/>
          </a:p>
        </p:txBody>
      </p:sp>
      <p:sp>
        <p:nvSpPr>
          <p:cNvPr id="7174" name="Text Box 27"/>
          <p:cNvSpPr txBox="1">
            <a:spLocks noChangeArrowheads="1"/>
          </p:cNvSpPr>
          <p:nvPr/>
        </p:nvSpPr>
        <p:spPr bwMode="auto">
          <a:xfrm>
            <a:off x="3048000" y="3352800"/>
            <a:ext cx="1828800" cy="1314450"/>
          </a:xfrm>
          <a:prstGeom prst="rect">
            <a:avLst/>
          </a:prstGeom>
          <a:noFill/>
          <a:ln w="12700">
            <a:solidFill>
              <a:schemeClr val="accent1"/>
            </a:solidFill>
            <a:miter lim="800000"/>
            <a:headEnd/>
            <a:tailEnd/>
          </a:ln>
        </p:spPr>
        <p:txBody>
          <a:bodyPr anchor="ctr">
            <a:prstTxWarp prst="textNoShape">
              <a:avLst/>
            </a:prstTxWarp>
            <a:spAutoFit/>
          </a:bodyPr>
          <a:lstStyle/>
          <a:p>
            <a:pPr algn="ctr"/>
            <a:r>
              <a:rPr lang="fr-FR" sz="1200">
                <a:solidFill>
                  <a:schemeClr val="accent1"/>
                </a:solidFill>
              </a:rPr>
              <a:t>Velo</a:t>
            </a:r>
          </a:p>
          <a:p>
            <a:pPr eaLnBrk="0" hangingPunct="0">
              <a:lnSpc>
                <a:spcPct val="70000"/>
              </a:lnSpc>
              <a:spcBef>
                <a:spcPct val="50000"/>
              </a:spcBef>
            </a:pPr>
            <a:r>
              <a:rPr lang="fr-FR" sz="1200">
                <a:solidFill>
                  <a:schemeClr val="accent1"/>
                </a:solidFill>
              </a:rPr>
              <a:t>m_typePedale</a:t>
            </a:r>
          </a:p>
          <a:p>
            <a:pPr eaLnBrk="0" hangingPunct="0">
              <a:lnSpc>
                <a:spcPct val="60000"/>
              </a:lnSpc>
              <a:spcBef>
                <a:spcPct val="50000"/>
              </a:spcBef>
            </a:pPr>
            <a:r>
              <a:rPr lang="fr-FR" sz="1200">
                <a:solidFill>
                  <a:schemeClr val="accent1"/>
                </a:solidFill>
              </a:rPr>
              <a:t>GetTypePedale()</a:t>
            </a:r>
          </a:p>
          <a:p>
            <a:pPr eaLnBrk="0" hangingPunct="0">
              <a:lnSpc>
                <a:spcPct val="60000"/>
              </a:lnSpc>
              <a:spcBef>
                <a:spcPct val="50000"/>
              </a:spcBef>
            </a:pPr>
            <a:r>
              <a:rPr lang="fr-FR" sz="1200" i="1">
                <a:solidFill>
                  <a:schemeClr val="accent1"/>
                </a:solidFill>
              </a:rPr>
              <a:t>virtual</a:t>
            </a:r>
            <a:r>
              <a:rPr lang="fr-FR" sz="1200">
                <a:solidFill>
                  <a:schemeClr val="accent1"/>
                </a:solidFill>
              </a:rPr>
              <a:t> Accélérer()</a:t>
            </a:r>
          </a:p>
          <a:p>
            <a:pPr eaLnBrk="0" hangingPunct="0">
              <a:lnSpc>
                <a:spcPct val="60000"/>
              </a:lnSpc>
              <a:spcBef>
                <a:spcPct val="50000"/>
              </a:spcBef>
            </a:pPr>
            <a:r>
              <a:rPr lang="fr-FR" sz="1200" i="1">
                <a:solidFill>
                  <a:schemeClr val="accent1"/>
                </a:solidFill>
              </a:rPr>
              <a:t>virtual</a:t>
            </a:r>
            <a:r>
              <a:rPr lang="fr-FR" sz="1200">
                <a:solidFill>
                  <a:schemeClr val="accent1"/>
                </a:solidFill>
              </a:rPr>
              <a:t> Freiner()</a:t>
            </a:r>
          </a:p>
          <a:p>
            <a:pPr eaLnBrk="0" hangingPunct="0">
              <a:lnSpc>
                <a:spcPct val="60000"/>
              </a:lnSpc>
              <a:spcBef>
                <a:spcPct val="50000"/>
              </a:spcBef>
            </a:pPr>
            <a:r>
              <a:rPr lang="fr-FR" sz="1200" i="1">
                <a:solidFill>
                  <a:schemeClr val="accent1"/>
                </a:solidFill>
              </a:rPr>
              <a:t>virtual</a:t>
            </a:r>
            <a:r>
              <a:rPr lang="fr-FR" sz="1200">
                <a:solidFill>
                  <a:schemeClr val="accent1"/>
                </a:solidFill>
              </a:rPr>
              <a:t> ChangerVitesse()</a:t>
            </a:r>
          </a:p>
        </p:txBody>
      </p:sp>
      <p:sp>
        <p:nvSpPr>
          <p:cNvPr id="7175" name="Line 29"/>
          <p:cNvSpPr>
            <a:spLocks noChangeShapeType="1"/>
          </p:cNvSpPr>
          <p:nvPr/>
        </p:nvSpPr>
        <p:spPr bwMode="auto">
          <a:xfrm>
            <a:off x="3048000" y="3810000"/>
            <a:ext cx="1828800" cy="0"/>
          </a:xfrm>
          <a:prstGeom prst="line">
            <a:avLst/>
          </a:prstGeom>
          <a:noFill/>
          <a:ln w="9525">
            <a:solidFill>
              <a:schemeClr val="accent1"/>
            </a:solidFill>
            <a:round/>
            <a:headEnd/>
            <a:tailEnd/>
          </a:ln>
        </p:spPr>
        <p:txBody>
          <a:bodyPr>
            <a:prstTxWarp prst="textNoShape">
              <a:avLst/>
            </a:prstTxWarp>
          </a:bodyPr>
          <a:lstStyle/>
          <a:p>
            <a:endParaRPr lang="fr-FR"/>
          </a:p>
        </p:txBody>
      </p:sp>
      <p:sp>
        <p:nvSpPr>
          <p:cNvPr id="7176" name="Line 30"/>
          <p:cNvSpPr>
            <a:spLocks noChangeShapeType="1"/>
          </p:cNvSpPr>
          <p:nvPr/>
        </p:nvSpPr>
        <p:spPr bwMode="auto">
          <a:xfrm>
            <a:off x="3048000" y="3609975"/>
            <a:ext cx="1828800" cy="0"/>
          </a:xfrm>
          <a:prstGeom prst="line">
            <a:avLst/>
          </a:prstGeom>
          <a:noFill/>
          <a:ln w="9525">
            <a:solidFill>
              <a:schemeClr val="accent1"/>
            </a:solidFill>
            <a:round/>
            <a:headEnd/>
            <a:tailEnd/>
          </a:ln>
        </p:spPr>
        <p:txBody>
          <a:bodyPr>
            <a:prstTxWarp prst="textNoShape">
              <a:avLst/>
            </a:prstTxWarp>
          </a:bodyPr>
          <a:lstStyle/>
          <a:p>
            <a:endParaRPr lang="fr-FR"/>
          </a:p>
        </p:txBody>
      </p:sp>
      <p:grpSp>
        <p:nvGrpSpPr>
          <p:cNvPr id="7177" name="Group 41"/>
          <p:cNvGrpSpPr>
            <a:grpSpLocks/>
          </p:cNvGrpSpPr>
          <p:nvPr/>
        </p:nvGrpSpPr>
        <p:grpSpPr bwMode="auto">
          <a:xfrm>
            <a:off x="3048000" y="4953000"/>
            <a:ext cx="1981200" cy="1736725"/>
            <a:chOff x="1920" y="3187"/>
            <a:chExt cx="1248" cy="1094"/>
          </a:xfrm>
        </p:grpSpPr>
        <p:sp>
          <p:nvSpPr>
            <p:cNvPr id="7182" name="Text Box 28"/>
            <p:cNvSpPr txBox="1">
              <a:spLocks noChangeArrowheads="1"/>
            </p:cNvSpPr>
            <p:nvPr/>
          </p:nvSpPr>
          <p:spPr bwMode="auto">
            <a:xfrm>
              <a:off x="1920" y="3187"/>
              <a:ext cx="1248" cy="1094"/>
            </a:xfrm>
            <a:prstGeom prst="rect">
              <a:avLst/>
            </a:prstGeom>
            <a:noFill/>
            <a:ln w="12700">
              <a:solidFill>
                <a:schemeClr val="accent1"/>
              </a:solidFill>
              <a:miter lim="800000"/>
              <a:headEnd/>
              <a:tailEnd/>
            </a:ln>
          </p:spPr>
          <p:txBody>
            <a:bodyPr anchor="ctr">
              <a:prstTxWarp prst="textNoShape">
                <a:avLst/>
              </a:prstTxWarp>
              <a:spAutoFit/>
            </a:bodyPr>
            <a:lstStyle/>
            <a:p>
              <a:pPr algn="ctr"/>
              <a:r>
                <a:rPr lang="fr-FR" sz="1200">
                  <a:solidFill>
                    <a:schemeClr val="accent1"/>
                  </a:solidFill>
                </a:rPr>
                <a:t>Moto</a:t>
              </a:r>
            </a:p>
            <a:p>
              <a:pPr eaLnBrk="0" hangingPunct="0">
                <a:lnSpc>
                  <a:spcPct val="70000"/>
                </a:lnSpc>
                <a:spcBef>
                  <a:spcPct val="50000"/>
                </a:spcBef>
              </a:pPr>
              <a:r>
                <a:rPr lang="fr-FR" sz="1200">
                  <a:solidFill>
                    <a:schemeClr val="accent1"/>
                  </a:solidFill>
                </a:rPr>
                <a:t>m_moteur</a:t>
              </a:r>
            </a:p>
            <a:p>
              <a:pPr eaLnBrk="0" hangingPunct="0">
                <a:lnSpc>
                  <a:spcPct val="70000"/>
                </a:lnSpc>
                <a:spcBef>
                  <a:spcPct val="50000"/>
                </a:spcBef>
              </a:pPr>
              <a:r>
                <a:rPr lang="fr-FR" sz="1200">
                  <a:solidFill>
                    <a:schemeClr val="accent1"/>
                  </a:solidFill>
                </a:rPr>
                <a:t>m_boiteVitesse</a:t>
              </a:r>
            </a:p>
            <a:p>
              <a:pPr eaLnBrk="0" hangingPunct="0">
                <a:lnSpc>
                  <a:spcPct val="60000"/>
                </a:lnSpc>
                <a:spcBef>
                  <a:spcPct val="50000"/>
                </a:spcBef>
              </a:pPr>
              <a:r>
                <a:rPr lang="fr-FR" sz="1200">
                  <a:solidFill>
                    <a:schemeClr val="accent1"/>
                  </a:solidFill>
                </a:rPr>
                <a:t>FairePlein()</a:t>
              </a:r>
            </a:p>
            <a:p>
              <a:pPr eaLnBrk="0" hangingPunct="0">
                <a:lnSpc>
                  <a:spcPct val="60000"/>
                </a:lnSpc>
                <a:spcBef>
                  <a:spcPct val="50000"/>
                </a:spcBef>
              </a:pPr>
              <a:r>
                <a:rPr lang="fr-FR" sz="1200">
                  <a:solidFill>
                    <a:schemeClr val="accent1"/>
                  </a:solidFill>
                </a:rPr>
                <a:t>AllumerClignotant() </a:t>
              </a:r>
            </a:p>
            <a:p>
              <a:pPr eaLnBrk="0" hangingPunct="0">
                <a:lnSpc>
                  <a:spcPct val="60000"/>
                </a:lnSpc>
                <a:spcBef>
                  <a:spcPct val="50000"/>
                </a:spcBef>
              </a:pPr>
              <a:r>
                <a:rPr lang="fr-FR" sz="1200" i="1">
                  <a:solidFill>
                    <a:schemeClr val="accent1"/>
                  </a:solidFill>
                </a:rPr>
                <a:t>virtual</a:t>
              </a:r>
              <a:r>
                <a:rPr lang="fr-FR" sz="1200">
                  <a:solidFill>
                    <a:schemeClr val="accent1"/>
                  </a:solidFill>
                </a:rPr>
                <a:t> Accélérer()</a:t>
              </a:r>
            </a:p>
            <a:p>
              <a:pPr eaLnBrk="0" hangingPunct="0">
                <a:lnSpc>
                  <a:spcPct val="60000"/>
                </a:lnSpc>
                <a:spcBef>
                  <a:spcPct val="50000"/>
                </a:spcBef>
              </a:pPr>
              <a:r>
                <a:rPr lang="fr-FR" sz="1200" i="1">
                  <a:solidFill>
                    <a:schemeClr val="accent1"/>
                  </a:solidFill>
                </a:rPr>
                <a:t>virtual</a:t>
              </a:r>
              <a:r>
                <a:rPr lang="fr-FR" sz="1200">
                  <a:solidFill>
                    <a:schemeClr val="accent1"/>
                  </a:solidFill>
                </a:rPr>
                <a:t> Freiner()</a:t>
              </a:r>
            </a:p>
            <a:p>
              <a:pPr eaLnBrk="0" hangingPunct="0">
                <a:lnSpc>
                  <a:spcPct val="60000"/>
                </a:lnSpc>
                <a:spcBef>
                  <a:spcPct val="50000"/>
                </a:spcBef>
              </a:pPr>
              <a:r>
                <a:rPr lang="fr-FR" sz="1200" i="1">
                  <a:solidFill>
                    <a:schemeClr val="accent1"/>
                  </a:solidFill>
                </a:rPr>
                <a:t>virtual</a:t>
              </a:r>
              <a:r>
                <a:rPr lang="fr-FR" sz="1200">
                  <a:solidFill>
                    <a:schemeClr val="accent1"/>
                  </a:solidFill>
                </a:rPr>
                <a:t> ChangerVitesse()</a:t>
              </a:r>
            </a:p>
          </p:txBody>
        </p:sp>
        <p:sp>
          <p:nvSpPr>
            <p:cNvPr id="7183" name="Line 31"/>
            <p:cNvSpPr>
              <a:spLocks noChangeShapeType="1"/>
            </p:cNvSpPr>
            <p:nvPr/>
          </p:nvSpPr>
          <p:spPr bwMode="auto">
            <a:xfrm>
              <a:off x="1920" y="3648"/>
              <a:ext cx="1248" cy="0"/>
            </a:xfrm>
            <a:prstGeom prst="line">
              <a:avLst/>
            </a:prstGeom>
            <a:noFill/>
            <a:ln w="9525">
              <a:solidFill>
                <a:schemeClr val="accent1"/>
              </a:solidFill>
              <a:round/>
              <a:headEnd/>
              <a:tailEnd/>
            </a:ln>
          </p:spPr>
          <p:txBody>
            <a:bodyPr>
              <a:prstTxWarp prst="textNoShape">
                <a:avLst/>
              </a:prstTxWarp>
            </a:bodyPr>
            <a:lstStyle/>
            <a:p>
              <a:endParaRPr lang="fr-FR"/>
            </a:p>
          </p:txBody>
        </p:sp>
        <p:sp>
          <p:nvSpPr>
            <p:cNvPr id="7184" name="Line 32"/>
            <p:cNvSpPr>
              <a:spLocks noChangeShapeType="1"/>
            </p:cNvSpPr>
            <p:nvPr/>
          </p:nvSpPr>
          <p:spPr bwMode="auto">
            <a:xfrm>
              <a:off x="1920" y="3360"/>
              <a:ext cx="1248" cy="0"/>
            </a:xfrm>
            <a:prstGeom prst="line">
              <a:avLst/>
            </a:prstGeom>
            <a:noFill/>
            <a:ln w="9525">
              <a:solidFill>
                <a:schemeClr val="accent1"/>
              </a:solidFill>
              <a:round/>
              <a:headEnd/>
              <a:tailEnd/>
            </a:ln>
          </p:spPr>
          <p:txBody>
            <a:bodyPr>
              <a:prstTxWarp prst="textNoShape">
                <a:avLst/>
              </a:prstTxWarp>
            </a:bodyPr>
            <a:lstStyle/>
            <a:p>
              <a:endParaRPr lang="fr-FR"/>
            </a:p>
          </p:txBody>
        </p:sp>
      </p:grpSp>
      <p:sp>
        <p:nvSpPr>
          <p:cNvPr id="7178" name="Line 33"/>
          <p:cNvSpPr>
            <a:spLocks noChangeShapeType="1"/>
          </p:cNvSpPr>
          <p:nvPr/>
        </p:nvSpPr>
        <p:spPr bwMode="auto">
          <a:xfrm flipH="1" flipV="1">
            <a:off x="2133600" y="5105400"/>
            <a:ext cx="914400" cy="762000"/>
          </a:xfrm>
          <a:prstGeom prst="line">
            <a:avLst/>
          </a:prstGeom>
          <a:noFill/>
          <a:ln w="9525">
            <a:solidFill>
              <a:schemeClr val="accent1"/>
            </a:solidFill>
            <a:round/>
            <a:headEnd/>
            <a:tailEnd/>
          </a:ln>
        </p:spPr>
        <p:txBody>
          <a:bodyPr>
            <a:prstTxWarp prst="textNoShape">
              <a:avLst/>
            </a:prstTxWarp>
          </a:bodyPr>
          <a:lstStyle/>
          <a:p>
            <a:endParaRPr lang="fr-FR"/>
          </a:p>
        </p:txBody>
      </p:sp>
      <p:sp>
        <p:nvSpPr>
          <p:cNvPr id="7179" name="Line 34"/>
          <p:cNvSpPr>
            <a:spLocks noChangeShapeType="1"/>
          </p:cNvSpPr>
          <p:nvPr/>
        </p:nvSpPr>
        <p:spPr bwMode="auto">
          <a:xfrm flipV="1">
            <a:off x="2133600" y="3962400"/>
            <a:ext cx="914400" cy="533400"/>
          </a:xfrm>
          <a:prstGeom prst="line">
            <a:avLst/>
          </a:prstGeom>
          <a:noFill/>
          <a:ln w="9525">
            <a:solidFill>
              <a:schemeClr val="accent1"/>
            </a:solidFill>
            <a:round/>
            <a:headEnd/>
            <a:tailEnd/>
          </a:ln>
        </p:spPr>
        <p:txBody>
          <a:bodyPr>
            <a:prstTxWarp prst="textNoShape">
              <a:avLst/>
            </a:prstTxWarp>
          </a:bodyPr>
          <a:lstStyle/>
          <a:p>
            <a:endParaRPr lang="fr-FR"/>
          </a:p>
        </p:txBody>
      </p:sp>
      <p:sp>
        <p:nvSpPr>
          <p:cNvPr id="7180" name="Rectangle 37"/>
          <p:cNvSpPr>
            <a:spLocks noChangeArrowheads="1"/>
          </p:cNvSpPr>
          <p:nvPr/>
        </p:nvSpPr>
        <p:spPr bwMode="auto">
          <a:xfrm>
            <a:off x="5638800" y="4572000"/>
            <a:ext cx="3048000" cy="1368425"/>
          </a:xfrm>
          <a:prstGeom prst="rect">
            <a:avLst/>
          </a:prstGeom>
          <a:noFill/>
          <a:ln w="9525">
            <a:noFill/>
            <a:miter lim="800000"/>
            <a:headEnd/>
            <a:tailEnd/>
          </a:ln>
        </p:spPr>
        <p:txBody>
          <a:bodyPr>
            <a:prstTxWarp prst="textNoShape">
              <a:avLst/>
            </a:prstTxWarp>
            <a:spAutoFit/>
          </a:bodyPr>
          <a:lstStyle/>
          <a:p>
            <a:pPr>
              <a:spcBef>
                <a:spcPct val="20000"/>
              </a:spcBef>
            </a:pPr>
            <a:r>
              <a:rPr lang="fr-FR" sz="1400">
                <a:solidFill>
                  <a:schemeClr val="accent1"/>
                </a:solidFill>
              </a:rPr>
              <a:t>La fonction </a:t>
            </a:r>
            <a:r>
              <a:rPr lang="fr-FR" sz="1400" i="1">
                <a:solidFill>
                  <a:schemeClr val="accent1"/>
                </a:solidFill>
              </a:rPr>
              <a:t>Accélérer()</a:t>
            </a:r>
            <a:r>
              <a:rPr lang="fr-FR" sz="1400">
                <a:solidFill>
                  <a:schemeClr val="accent1"/>
                </a:solidFill>
              </a:rPr>
              <a:t> n’est pas la même pour un </a:t>
            </a:r>
            <a:r>
              <a:rPr lang="fr-FR" sz="1400" i="1">
                <a:solidFill>
                  <a:schemeClr val="accent1"/>
                </a:solidFill>
              </a:rPr>
              <a:t>Velo</a:t>
            </a:r>
            <a:r>
              <a:rPr lang="fr-FR" sz="1400">
                <a:solidFill>
                  <a:schemeClr val="accent1"/>
                </a:solidFill>
              </a:rPr>
              <a:t> et une </a:t>
            </a:r>
            <a:r>
              <a:rPr lang="fr-FR" sz="1400" i="1">
                <a:solidFill>
                  <a:schemeClr val="accent1"/>
                </a:solidFill>
              </a:rPr>
              <a:t>Moto</a:t>
            </a:r>
            <a:r>
              <a:rPr lang="fr-FR" sz="1400">
                <a:solidFill>
                  <a:schemeClr val="accent1"/>
                </a:solidFill>
              </a:rPr>
              <a:t>. La redéfinition de cette fonction dans chacune des sous-classes entraînera un comportement différent suivant que le </a:t>
            </a:r>
            <a:r>
              <a:rPr lang="fr-FR" sz="1400" i="1">
                <a:solidFill>
                  <a:schemeClr val="accent1"/>
                </a:solidFill>
              </a:rPr>
              <a:t>DeuxRoues</a:t>
            </a:r>
            <a:r>
              <a:rPr lang="fr-FR" sz="1400">
                <a:solidFill>
                  <a:schemeClr val="accent1"/>
                </a:solidFill>
              </a:rPr>
              <a:t> est un </a:t>
            </a:r>
            <a:r>
              <a:rPr lang="fr-FR" sz="1400" i="1">
                <a:solidFill>
                  <a:schemeClr val="accent1"/>
                </a:solidFill>
              </a:rPr>
              <a:t>Velo</a:t>
            </a:r>
            <a:r>
              <a:rPr lang="fr-FR" sz="1400">
                <a:solidFill>
                  <a:schemeClr val="accent1"/>
                </a:solidFill>
              </a:rPr>
              <a:t> ou une </a:t>
            </a:r>
            <a:r>
              <a:rPr lang="fr-FR" sz="1400" i="1">
                <a:solidFill>
                  <a:schemeClr val="accent1"/>
                </a:solidFill>
              </a:rPr>
              <a:t>Moto</a:t>
            </a:r>
            <a:r>
              <a:rPr lang="fr-FR" sz="1400">
                <a:solidFill>
                  <a:schemeClr val="accent1"/>
                </a:solidFill>
              </a:rPr>
              <a:t>.</a:t>
            </a:r>
          </a:p>
        </p:txBody>
      </p:sp>
      <p:sp>
        <p:nvSpPr>
          <p:cNvPr id="7181" name="Text Box 39"/>
          <p:cNvSpPr txBox="1">
            <a:spLocks noChangeArrowheads="1"/>
          </p:cNvSpPr>
          <p:nvPr/>
        </p:nvSpPr>
        <p:spPr bwMode="auto">
          <a:xfrm>
            <a:off x="304800" y="1524000"/>
            <a:ext cx="8458200" cy="1581150"/>
          </a:xfrm>
          <a:prstGeom prst="rect">
            <a:avLst/>
          </a:prstGeom>
          <a:noFill/>
          <a:ln w="9525">
            <a:noFill/>
            <a:miter lim="800000"/>
            <a:headEnd/>
            <a:tailEnd/>
          </a:ln>
        </p:spPr>
        <p:txBody>
          <a:bodyPr>
            <a:prstTxWarp prst="textNoShape">
              <a:avLst/>
            </a:prstTxWarp>
            <a:spAutoFit/>
          </a:bodyPr>
          <a:lstStyle/>
          <a:p>
            <a:r>
              <a:rPr lang="fr-FR" sz="1400">
                <a:ea typeface="Arial Unicode MS" charset="0"/>
                <a:cs typeface="Arial Unicode MS" charset="0"/>
              </a:rPr>
              <a:t>Une classe dérivée peut </a:t>
            </a:r>
            <a:r>
              <a:rPr lang="fr-FR" sz="1400">
                <a:ea typeface="Times New Roman" charset="0"/>
                <a:cs typeface="Times New Roman" charset="0"/>
              </a:rPr>
              <a:t>fournir une nouvelle définition d’</a:t>
            </a:r>
            <a:r>
              <a:rPr lang="fr-FR" sz="1400">
                <a:ea typeface="Arial Unicode MS" charset="0"/>
                <a:cs typeface="Arial Unicode MS" charset="0"/>
              </a:rPr>
              <a:t>une méthode d'une classe parent car elle peut avoir </a:t>
            </a:r>
            <a:r>
              <a:rPr lang="fr-FR" sz="1400"/>
              <a:t>besoin de réagir différemment à l'appel de cette méthode. Cette </a:t>
            </a:r>
            <a:r>
              <a:rPr lang="fr-FR" sz="1400">
                <a:ea typeface="Times New Roman" charset="0"/>
                <a:cs typeface="Times New Roman" charset="0"/>
              </a:rPr>
              <a:t>redéfinition substituera une méthode à une autre : c’est la </a:t>
            </a:r>
            <a:r>
              <a:rPr lang="fr-FR" sz="1400" b="1"/>
              <a:t>spécialisation.</a:t>
            </a:r>
            <a:endParaRPr lang="fr-FR" sz="1400" b="1">
              <a:ea typeface="Times New Roman" charset="0"/>
              <a:cs typeface="Times New Roman" charset="0"/>
            </a:endParaRPr>
          </a:p>
          <a:p>
            <a:r>
              <a:rPr lang="fr-FR" sz="1400">
                <a:ea typeface="Times New Roman" charset="0"/>
                <a:cs typeface="Times New Roman" charset="0"/>
              </a:rPr>
              <a:t>La notion de polymorphisme signifie que, </a:t>
            </a:r>
            <a:r>
              <a:rPr lang="fr-FR" sz="1400" b="1">
                <a:ea typeface="Times New Roman" charset="0"/>
                <a:cs typeface="Times New Roman" charset="0"/>
              </a:rPr>
              <a:t>la même opération pouvant se comporter différemment sur différentes classes de la hiérarchie, </a:t>
            </a:r>
            <a:r>
              <a:rPr lang="fr-FR" sz="1400">
                <a:ea typeface="Times New Roman" charset="0"/>
                <a:cs typeface="Times New Roman" charset="0"/>
              </a:rPr>
              <a:t>i</a:t>
            </a:r>
            <a:r>
              <a:rPr lang="fr-FR" sz="1400"/>
              <a:t>l est possible d'appeler la méthode d'un objet sans se soucier de son type intrinsèque. Ceci permet de faire abstraction des détails des classes spécialisées d'une famille d'objet, en les masquant par une interface commune (qui est la classe de base). </a:t>
            </a: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a:xfrm>
            <a:off x="1600200" y="685800"/>
            <a:ext cx="5105400" cy="1143000"/>
          </a:xfrm>
        </p:spPr>
        <p:txBody>
          <a:bodyPr/>
          <a:lstStyle/>
          <a:p>
            <a:pPr eaLnBrk="1" hangingPunct="1"/>
            <a:r>
              <a:rPr lang="fr-FR" sz="2400"/>
              <a:t>Programmation orientée objet vs programmation séquentielle</a:t>
            </a:r>
          </a:p>
        </p:txBody>
      </p:sp>
      <p:sp>
        <p:nvSpPr>
          <p:cNvPr id="8195" name="Rectangle 3"/>
          <p:cNvSpPr>
            <a:spLocks noGrp="1" noChangeArrowheads="1"/>
          </p:cNvSpPr>
          <p:nvPr>
            <p:ph type="body" idx="1"/>
          </p:nvPr>
        </p:nvSpPr>
        <p:spPr>
          <a:xfrm>
            <a:off x="609600" y="2286000"/>
            <a:ext cx="7467600" cy="3505200"/>
          </a:xfrm>
        </p:spPr>
        <p:txBody>
          <a:bodyPr/>
          <a:lstStyle/>
          <a:p>
            <a:pPr eaLnBrk="1" hangingPunct="1"/>
            <a:r>
              <a:rPr lang="fr-FR" sz="1800"/>
              <a:t>Avantages :</a:t>
            </a:r>
          </a:p>
          <a:p>
            <a:pPr lvl="1" eaLnBrk="1" hangingPunct="1"/>
            <a:r>
              <a:rPr lang="fr-FR" sz="1600"/>
              <a:t>Programmes plus faciles à maintenir</a:t>
            </a:r>
          </a:p>
          <a:p>
            <a:pPr lvl="2" eaLnBrk="1" hangingPunct="1">
              <a:buFontTx/>
              <a:buNone/>
            </a:pPr>
            <a:r>
              <a:rPr lang="fr-FR" sz="1400"/>
              <a:t>	Si on décide de modifier la structure des données dans un programme séquentiel, presque tout le code est à réécrire</a:t>
            </a:r>
          </a:p>
          <a:p>
            <a:pPr lvl="1" eaLnBrk="1" hangingPunct="1"/>
            <a:r>
              <a:rPr lang="fr-FR" sz="1600"/>
              <a:t>Programmation plus claire : les fonctions sont rattachées à un type de données</a:t>
            </a:r>
          </a:p>
          <a:p>
            <a:pPr lvl="1" eaLnBrk="1" hangingPunct="1"/>
            <a:r>
              <a:rPr lang="fr-FR" sz="1600">
                <a:solidFill>
                  <a:srgbClr val="FF0000"/>
                </a:solidFill>
              </a:rPr>
              <a:t>Modularité accrue -&gt; possibilité de ré-utiliser le code</a:t>
            </a:r>
            <a:r>
              <a:rPr lang="fr-FR" sz="1600"/>
              <a:t> </a:t>
            </a:r>
          </a:p>
          <a:p>
            <a:pPr lvl="1" eaLnBrk="1" hangingPunct="1">
              <a:buFontTx/>
              <a:buNone/>
            </a:pPr>
            <a:endParaRPr lang="fr-FR" sz="1600"/>
          </a:p>
          <a:p>
            <a:pPr eaLnBrk="1" hangingPunct="1"/>
            <a:endParaRPr lang="fr-FR" sz="1800"/>
          </a:p>
          <a:p>
            <a:pPr eaLnBrk="1" hangingPunct="1"/>
            <a:r>
              <a:rPr lang="fr-FR" sz="1800"/>
              <a:t>Inconvénients :</a:t>
            </a:r>
          </a:p>
          <a:p>
            <a:pPr lvl="1" eaLnBrk="1" hangingPunct="1"/>
            <a:r>
              <a:rPr lang="fr-FR" sz="1600"/>
              <a:t>Le programme résultant peut être moins efficace (en termes de taille mémoire et de rapidité)</a:t>
            </a: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9218" name="Rectangle 2"/>
          <p:cNvSpPr>
            <a:spLocks noGrp="1" noChangeArrowheads="1"/>
          </p:cNvSpPr>
          <p:nvPr>
            <p:ph type="body" sz="half" idx="1"/>
          </p:nvPr>
        </p:nvSpPr>
        <p:spPr>
          <a:xfrm>
            <a:off x="1371600" y="2667000"/>
            <a:ext cx="2438400" cy="762000"/>
          </a:xfrm>
        </p:spPr>
        <p:txBody>
          <a:bodyPr/>
          <a:lstStyle/>
          <a:p>
            <a:pPr eaLnBrk="1" hangingPunct="1">
              <a:buFontTx/>
              <a:buNone/>
            </a:pPr>
            <a:r>
              <a:rPr lang="fr-FR" sz="1600">
                <a:solidFill>
                  <a:srgbClr val="CC0000"/>
                </a:solidFill>
              </a:rPr>
              <a:t>class</a:t>
            </a:r>
            <a:r>
              <a:rPr lang="fr-FR" sz="1600">
                <a:solidFill>
                  <a:srgbClr val="008000"/>
                </a:solidFill>
              </a:rPr>
              <a:t> </a:t>
            </a:r>
            <a:r>
              <a:rPr lang="fr-FR" sz="1600">
                <a:solidFill>
                  <a:srgbClr val="004000"/>
                </a:solidFill>
              </a:rPr>
              <a:t>Ellipse</a:t>
            </a:r>
          </a:p>
          <a:p>
            <a:pPr eaLnBrk="1" hangingPunct="1">
              <a:buFontTx/>
              <a:buNone/>
            </a:pPr>
            <a:r>
              <a:rPr lang="fr-FR" sz="1600">
                <a:solidFill>
                  <a:srgbClr val="CC0000"/>
                </a:solidFill>
              </a:rPr>
              <a:t>{</a:t>
            </a:r>
            <a:endParaRPr lang="fr-FR" sz="1600">
              <a:solidFill>
                <a:srgbClr val="008000"/>
              </a:solidFill>
            </a:endParaRPr>
          </a:p>
        </p:txBody>
      </p:sp>
      <p:sp>
        <p:nvSpPr>
          <p:cNvPr id="9219" name="Rectangle 3"/>
          <p:cNvSpPr>
            <a:spLocks noGrp="1" noChangeArrowheads="1"/>
          </p:cNvSpPr>
          <p:nvPr>
            <p:ph type="title"/>
          </p:nvPr>
        </p:nvSpPr>
        <p:spPr>
          <a:xfrm>
            <a:off x="685800" y="381000"/>
            <a:ext cx="7772400" cy="1143000"/>
          </a:xfrm>
          <a:noFill/>
        </p:spPr>
        <p:txBody>
          <a:bodyPr/>
          <a:lstStyle/>
          <a:p>
            <a:pPr eaLnBrk="1" hangingPunct="1"/>
            <a:r>
              <a:rPr lang="fr-FR" sz="2800"/>
              <a:t>Classe : interface</a:t>
            </a:r>
          </a:p>
        </p:txBody>
      </p:sp>
      <p:grpSp>
        <p:nvGrpSpPr>
          <p:cNvPr id="9220" name="Group 12"/>
          <p:cNvGrpSpPr>
            <a:grpSpLocks/>
          </p:cNvGrpSpPr>
          <p:nvPr/>
        </p:nvGrpSpPr>
        <p:grpSpPr bwMode="auto">
          <a:xfrm>
            <a:off x="1408113" y="3429000"/>
            <a:ext cx="3575050" cy="1981200"/>
            <a:chOff x="1536" y="2160"/>
            <a:chExt cx="2592" cy="1536"/>
          </a:xfrm>
        </p:grpSpPr>
        <p:sp>
          <p:nvSpPr>
            <p:cNvPr id="9228" name="Rectangle 4"/>
            <p:cNvSpPr>
              <a:spLocks noChangeArrowheads="1"/>
            </p:cNvSpPr>
            <p:nvPr/>
          </p:nvSpPr>
          <p:spPr bwMode="auto">
            <a:xfrm>
              <a:off x="1536" y="2160"/>
              <a:ext cx="1871" cy="624"/>
            </a:xfrm>
            <a:prstGeom prst="rect">
              <a:avLst/>
            </a:prstGeom>
            <a:solidFill>
              <a:srgbClr val="FFFF99"/>
            </a:solidFill>
            <a:ln w="9525">
              <a:solidFill>
                <a:schemeClr val="tx1"/>
              </a:solidFill>
              <a:miter lim="800000"/>
              <a:headEnd/>
              <a:tailEnd/>
            </a:ln>
          </p:spPr>
          <p:txBody>
            <a:bodyPr wrap="none" anchor="ctr">
              <a:prstTxWarp prst="textNoShape">
                <a:avLst/>
              </a:prstTxWarp>
            </a:bodyPr>
            <a:lstStyle/>
            <a:p>
              <a:pPr lvl="1">
                <a:spcBef>
                  <a:spcPct val="20000"/>
                </a:spcBef>
              </a:pPr>
              <a:r>
                <a:rPr lang="fr-FR" sz="1400">
                  <a:solidFill>
                    <a:srgbClr val="004000"/>
                  </a:solidFill>
                </a:rPr>
                <a:t>protected :</a:t>
              </a:r>
            </a:p>
            <a:p>
              <a:pPr lvl="1">
                <a:spcBef>
                  <a:spcPct val="20000"/>
                </a:spcBef>
              </a:pPr>
              <a:r>
                <a:rPr lang="fr-FR" sz="1400">
                  <a:solidFill>
                    <a:srgbClr val="004000"/>
                  </a:solidFill>
                </a:rPr>
                <a:t>	float m_cX, m_cY;</a:t>
              </a:r>
            </a:p>
            <a:p>
              <a:pPr lvl="2">
                <a:spcBef>
                  <a:spcPct val="20000"/>
                </a:spcBef>
              </a:pPr>
              <a:r>
                <a:rPr lang="fr-FR" sz="1400">
                  <a:solidFill>
                    <a:srgbClr val="004000"/>
                  </a:solidFill>
                </a:rPr>
                <a:t>float m_a, m_b;</a:t>
              </a:r>
            </a:p>
          </p:txBody>
        </p:sp>
        <p:sp>
          <p:nvSpPr>
            <p:cNvPr id="9229" name="Rectangle 5"/>
            <p:cNvSpPr>
              <a:spLocks noChangeArrowheads="1"/>
            </p:cNvSpPr>
            <p:nvPr/>
          </p:nvSpPr>
          <p:spPr bwMode="auto">
            <a:xfrm>
              <a:off x="1536" y="2784"/>
              <a:ext cx="2592" cy="912"/>
            </a:xfrm>
            <a:prstGeom prst="rect">
              <a:avLst/>
            </a:prstGeom>
            <a:solidFill>
              <a:srgbClr val="FFFF99"/>
            </a:solidFill>
            <a:ln w="9525">
              <a:solidFill>
                <a:schemeClr val="tx1"/>
              </a:solidFill>
              <a:miter lim="800000"/>
              <a:headEnd/>
              <a:tailEnd/>
            </a:ln>
          </p:spPr>
          <p:txBody>
            <a:bodyPr wrap="none" anchor="ctr">
              <a:prstTxWarp prst="textNoShape">
                <a:avLst/>
              </a:prstTxWarp>
            </a:bodyPr>
            <a:lstStyle/>
            <a:p>
              <a:pPr lvl="1">
                <a:spcBef>
                  <a:spcPct val="20000"/>
                </a:spcBef>
              </a:pPr>
              <a:r>
                <a:rPr lang="fr-FR" sz="1400">
                  <a:solidFill>
                    <a:srgbClr val="004000"/>
                  </a:solidFill>
                </a:rPr>
                <a:t>public :</a:t>
              </a:r>
            </a:p>
            <a:p>
              <a:pPr lvl="2">
                <a:spcBef>
                  <a:spcPct val="20000"/>
                </a:spcBef>
              </a:pPr>
              <a:r>
                <a:rPr lang="fr-FR" sz="1400">
                  <a:solidFill>
                    <a:srgbClr val="004000"/>
                  </a:solidFill>
                </a:rPr>
                <a:t>void deplace(float dx, float dy);</a:t>
              </a:r>
            </a:p>
            <a:p>
              <a:pPr lvl="2">
                <a:spcBef>
                  <a:spcPct val="20000"/>
                </a:spcBef>
              </a:pPr>
              <a:r>
                <a:rPr lang="fr-FR" sz="1400">
                  <a:solidFill>
                    <a:srgbClr val="004000"/>
                  </a:solidFill>
                </a:rPr>
                <a:t>void zoom(float z);</a:t>
              </a:r>
            </a:p>
            <a:p>
              <a:pPr lvl="2">
                <a:spcBef>
                  <a:spcPct val="20000"/>
                </a:spcBef>
              </a:pPr>
              <a:r>
                <a:rPr lang="fr-FR" sz="1400">
                  <a:solidFill>
                    <a:srgbClr val="004000"/>
                  </a:solidFill>
                </a:rPr>
                <a:t>float surface();</a:t>
              </a:r>
            </a:p>
          </p:txBody>
        </p:sp>
      </p:grpSp>
      <p:sp>
        <p:nvSpPr>
          <p:cNvPr id="9221" name="AutoShape 6"/>
          <p:cNvSpPr>
            <a:spLocks/>
          </p:cNvSpPr>
          <p:nvPr/>
        </p:nvSpPr>
        <p:spPr bwMode="auto">
          <a:xfrm>
            <a:off x="1143000" y="3429000"/>
            <a:ext cx="66675" cy="804863"/>
          </a:xfrm>
          <a:prstGeom prst="leftBrace">
            <a:avLst>
              <a:gd name="adj1" fmla="val 100595"/>
              <a:gd name="adj2" fmla="val 50000"/>
            </a:avLst>
          </a:prstGeom>
          <a:noFill/>
          <a:ln w="9525">
            <a:solidFill>
              <a:srgbClr val="000066"/>
            </a:solidFill>
            <a:round/>
            <a:headEnd/>
            <a:tailEnd/>
          </a:ln>
        </p:spPr>
        <p:txBody>
          <a:bodyPr wrap="none" anchor="ctr">
            <a:prstTxWarp prst="textNoShape">
              <a:avLst/>
            </a:prstTxWarp>
          </a:bodyPr>
          <a:lstStyle/>
          <a:p>
            <a:endParaRPr lang="fr-FR"/>
          </a:p>
        </p:txBody>
      </p:sp>
      <p:sp>
        <p:nvSpPr>
          <p:cNvPr id="9222" name="Text Box 8"/>
          <p:cNvSpPr txBox="1">
            <a:spLocks noChangeArrowheads="1"/>
          </p:cNvSpPr>
          <p:nvPr/>
        </p:nvSpPr>
        <p:spPr bwMode="auto">
          <a:xfrm>
            <a:off x="152400" y="3505200"/>
            <a:ext cx="762000" cy="517525"/>
          </a:xfrm>
          <a:prstGeom prst="rect">
            <a:avLst/>
          </a:prstGeom>
          <a:noFill/>
          <a:ln w="9525">
            <a:noFill/>
            <a:miter lim="800000"/>
            <a:headEnd/>
            <a:tailEnd/>
          </a:ln>
        </p:spPr>
        <p:txBody>
          <a:bodyPr>
            <a:prstTxWarp prst="textNoShape">
              <a:avLst/>
            </a:prstTxWarp>
            <a:spAutoFit/>
          </a:bodyPr>
          <a:lstStyle/>
          <a:p>
            <a:pPr>
              <a:spcBef>
                <a:spcPct val="50000"/>
              </a:spcBef>
            </a:pPr>
            <a:r>
              <a:rPr lang="fr-FR" sz="1400">
                <a:solidFill>
                  <a:srgbClr val="000066"/>
                </a:solidFill>
              </a:rPr>
              <a:t>Vision interne</a:t>
            </a:r>
          </a:p>
        </p:txBody>
      </p:sp>
      <p:sp>
        <p:nvSpPr>
          <p:cNvPr id="9223" name="Text Box 9"/>
          <p:cNvSpPr txBox="1">
            <a:spLocks noChangeArrowheads="1"/>
          </p:cNvSpPr>
          <p:nvPr/>
        </p:nvSpPr>
        <p:spPr bwMode="auto">
          <a:xfrm>
            <a:off x="228600" y="4495800"/>
            <a:ext cx="762000" cy="517525"/>
          </a:xfrm>
          <a:prstGeom prst="rect">
            <a:avLst/>
          </a:prstGeom>
          <a:noFill/>
          <a:ln w="9525">
            <a:noFill/>
            <a:miter lim="800000"/>
            <a:headEnd/>
            <a:tailEnd/>
          </a:ln>
        </p:spPr>
        <p:txBody>
          <a:bodyPr>
            <a:prstTxWarp prst="textNoShape">
              <a:avLst/>
            </a:prstTxWarp>
            <a:spAutoFit/>
          </a:bodyPr>
          <a:lstStyle/>
          <a:p>
            <a:pPr>
              <a:spcBef>
                <a:spcPct val="50000"/>
              </a:spcBef>
            </a:pPr>
            <a:r>
              <a:rPr lang="fr-FR" sz="1400">
                <a:solidFill>
                  <a:srgbClr val="000066"/>
                </a:solidFill>
              </a:rPr>
              <a:t>Vision externe</a:t>
            </a:r>
          </a:p>
        </p:txBody>
      </p:sp>
      <p:sp>
        <p:nvSpPr>
          <p:cNvPr id="9224" name="Rectangle 10"/>
          <p:cNvSpPr>
            <a:spLocks noChangeArrowheads="1"/>
          </p:cNvSpPr>
          <p:nvPr/>
        </p:nvSpPr>
        <p:spPr bwMode="auto">
          <a:xfrm>
            <a:off x="1371600" y="5562600"/>
            <a:ext cx="338138" cy="312738"/>
          </a:xfrm>
          <a:prstGeom prst="rect">
            <a:avLst/>
          </a:prstGeom>
          <a:noFill/>
          <a:ln w="9525">
            <a:noFill/>
            <a:miter lim="800000"/>
            <a:headEnd/>
            <a:tailEnd/>
          </a:ln>
        </p:spPr>
        <p:txBody>
          <a:bodyPr wrap="none">
            <a:prstTxWarp prst="textNoShape">
              <a:avLst/>
            </a:prstTxWarp>
            <a:spAutoFit/>
          </a:bodyPr>
          <a:lstStyle/>
          <a:p>
            <a:pPr>
              <a:lnSpc>
                <a:spcPct val="90000"/>
              </a:lnSpc>
              <a:spcBef>
                <a:spcPct val="20000"/>
              </a:spcBef>
            </a:pPr>
            <a:r>
              <a:rPr lang="fr-FR" sz="1600">
                <a:solidFill>
                  <a:srgbClr val="CC0000"/>
                </a:solidFill>
              </a:rPr>
              <a:t>};</a:t>
            </a:r>
          </a:p>
        </p:txBody>
      </p:sp>
      <p:sp>
        <p:nvSpPr>
          <p:cNvPr id="9225" name="Rectangle 11"/>
          <p:cNvSpPr>
            <a:spLocks noChangeArrowheads="1"/>
          </p:cNvSpPr>
          <p:nvPr/>
        </p:nvSpPr>
        <p:spPr bwMode="auto">
          <a:xfrm>
            <a:off x="1752600" y="1828800"/>
            <a:ext cx="4624388" cy="336550"/>
          </a:xfrm>
          <a:prstGeom prst="rect">
            <a:avLst/>
          </a:prstGeom>
          <a:noFill/>
          <a:ln w="9525">
            <a:noFill/>
            <a:miter lim="800000"/>
            <a:headEnd/>
            <a:tailEnd/>
          </a:ln>
        </p:spPr>
        <p:txBody>
          <a:bodyPr wrap="none">
            <a:prstTxWarp prst="textNoShape">
              <a:avLst/>
            </a:prstTxWarp>
            <a:spAutoFit/>
          </a:bodyPr>
          <a:lstStyle/>
          <a:p>
            <a:pPr>
              <a:spcBef>
                <a:spcPct val="20000"/>
              </a:spcBef>
            </a:pPr>
            <a:r>
              <a:rPr lang="fr-FR" sz="1600">
                <a:solidFill>
                  <a:srgbClr val="800000"/>
                </a:solidFill>
              </a:rPr>
              <a:t>C’est la description de la structure interne de la classe </a:t>
            </a:r>
          </a:p>
        </p:txBody>
      </p:sp>
      <p:sp>
        <p:nvSpPr>
          <p:cNvPr id="9226" name="AutoShape 14"/>
          <p:cNvSpPr>
            <a:spLocks/>
          </p:cNvSpPr>
          <p:nvPr/>
        </p:nvSpPr>
        <p:spPr bwMode="auto">
          <a:xfrm>
            <a:off x="1123950" y="4267200"/>
            <a:ext cx="85725" cy="1143000"/>
          </a:xfrm>
          <a:prstGeom prst="leftBrace">
            <a:avLst>
              <a:gd name="adj1" fmla="val 111111"/>
              <a:gd name="adj2" fmla="val 50000"/>
            </a:avLst>
          </a:prstGeom>
          <a:noFill/>
          <a:ln w="9525">
            <a:solidFill>
              <a:srgbClr val="000066"/>
            </a:solidFill>
            <a:round/>
            <a:headEnd/>
            <a:tailEnd/>
          </a:ln>
        </p:spPr>
        <p:txBody>
          <a:bodyPr wrap="none" anchor="ctr">
            <a:prstTxWarp prst="textNoShape">
              <a:avLst/>
            </a:prstTxWarp>
          </a:bodyPr>
          <a:lstStyle/>
          <a:p>
            <a:endParaRPr lang="fr-FR"/>
          </a:p>
        </p:txBody>
      </p:sp>
      <p:sp>
        <p:nvSpPr>
          <p:cNvPr id="9227" name="Rectangle 16"/>
          <p:cNvSpPr>
            <a:spLocks noChangeArrowheads="1"/>
          </p:cNvSpPr>
          <p:nvPr/>
        </p:nvSpPr>
        <p:spPr bwMode="auto">
          <a:xfrm>
            <a:off x="5562600" y="3200400"/>
            <a:ext cx="3276600" cy="2133600"/>
          </a:xfrm>
          <a:prstGeom prst="rect">
            <a:avLst/>
          </a:prstGeom>
          <a:noFill/>
          <a:ln w="9525">
            <a:noFill/>
            <a:miter lim="800000"/>
            <a:headEnd/>
            <a:tailEnd/>
          </a:ln>
        </p:spPr>
        <p:txBody>
          <a:bodyPr>
            <a:prstTxWarp prst="textNoShape">
              <a:avLst/>
            </a:prstTxWarp>
          </a:bodyPr>
          <a:lstStyle/>
          <a:p>
            <a:pPr marL="342900" indent="-342900">
              <a:spcBef>
                <a:spcPct val="20000"/>
              </a:spcBef>
              <a:buFontTx/>
              <a:buChar char="•"/>
            </a:pPr>
            <a:r>
              <a:rPr lang="fr-FR" sz="1400"/>
              <a:t>Visibilité des membres :</a:t>
            </a:r>
          </a:p>
          <a:p>
            <a:pPr marL="742950" lvl="1" indent="-285750">
              <a:spcBef>
                <a:spcPct val="20000"/>
              </a:spcBef>
              <a:buFontTx/>
              <a:buChar char="–"/>
            </a:pPr>
            <a:r>
              <a:rPr lang="fr-FR" sz="1400">
                <a:solidFill>
                  <a:srgbClr val="800000"/>
                </a:solidFill>
              </a:rPr>
              <a:t>public</a:t>
            </a:r>
            <a:r>
              <a:rPr lang="fr-FR" sz="1200">
                <a:solidFill>
                  <a:srgbClr val="800000"/>
                </a:solidFill>
              </a:rPr>
              <a:t> : membres accessibles à tous</a:t>
            </a:r>
          </a:p>
          <a:p>
            <a:pPr marL="742950" lvl="1" indent="-285750">
              <a:spcBef>
                <a:spcPct val="20000"/>
              </a:spcBef>
              <a:buFontTx/>
              <a:buChar char="–"/>
            </a:pPr>
            <a:r>
              <a:rPr lang="fr-FR" sz="1400">
                <a:solidFill>
                  <a:srgbClr val="800000"/>
                </a:solidFill>
              </a:rPr>
              <a:t>private</a:t>
            </a:r>
            <a:r>
              <a:rPr lang="fr-FR" sz="1200">
                <a:solidFill>
                  <a:srgbClr val="800000"/>
                </a:solidFill>
              </a:rPr>
              <a:t> : membres accessibles à partir de la classe ; accès impossible par l’extérieur</a:t>
            </a:r>
          </a:p>
          <a:p>
            <a:pPr marL="742950" lvl="1" indent="-285750">
              <a:spcBef>
                <a:spcPct val="20000"/>
              </a:spcBef>
              <a:buFontTx/>
              <a:buChar char="–"/>
            </a:pPr>
            <a:r>
              <a:rPr lang="fr-FR" sz="1400">
                <a:solidFill>
                  <a:srgbClr val="800000"/>
                </a:solidFill>
              </a:rPr>
              <a:t>protected</a:t>
            </a:r>
            <a:r>
              <a:rPr lang="fr-FR" sz="1200">
                <a:solidFill>
                  <a:srgbClr val="800000"/>
                </a:solidFill>
              </a:rPr>
              <a:t> : membres accessibles à partir de la classe et des classes dérivées ; accès impossible par l’extérieur</a:t>
            </a:r>
          </a:p>
        </p:txBody>
      </p:sp>
      <p:sp>
        <p:nvSpPr>
          <p:cNvPr id="14" name="ZoneTexte 13"/>
          <p:cNvSpPr txBox="1"/>
          <p:nvPr/>
        </p:nvSpPr>
        <p:spPr>
          <a:xfrm>
            <a:off x="1000125" y="6072188"/>
            <a:ext cx="6500813" cy="461962"/>
          </a:xfrm>
          <a:prstGeom prst="rect">
            <a:avLst/>
          </a:prstGeom>
          <a:noFill/>
          <a:ln>
            <a:solidFill>
              <a:schemeClr val="tx2">
                <a:lumMod val="50000"/>
              </a:schemeClr>
            </a:solidFill>
          </a:ln>
        </p:spPr>
        <p:txBody>
          <a:bodyPr>
            <a:prstTxWarp prst="textNoShape">
              <a:avLst/>
            </a:prstTxWarp>
            <a:spAutoFit/>
          </a:bodyPr>
          <a:lstStyle/>
          <a:p>
            <a:r>
              <a:rPr lang="fr-FR" sz="1200">
                <a:solidFill>
                  <a:srgbClr val="19334D"/>
                </a:solidFill>
              </a:rPr>
              <a:t>NB : dans cet exemple, on a choisi de représenter l'ellipse en interne à la classe par les coordonnées de son centre (cX,  cY), par son grand axe a et par son petit axe b.</a:t>
            </a: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0242" name="Rectangle 2"/>
          <p:cNvSpPr>
            <a:spLocks noGrp="1" noChangeArrowheads="1"/>
          </p:cNvSpPr>
          <p:nvPr>
            <p:ph type="body" sz="half" idx="1"/>
          </p:nvPr>
        </p:nvSpPr>
        <p:spPr>
          <a:xfrm>
            <a:off x="228600" y="2438400"/>
            <a:ext cx="2743200" cy="2590800"/>
          </a:xfrm>
          <a:ln>
            <a:solidFill>
              <a:srgbClr val="000099"/>
            </a:solidFill>
          </a:ln>
        </p:spPr>
        <p:txBody>
          <a:bodyPr/>
          <a:lstStyle/>
          <a:p>
            <a:pPr marL="177800" indent="-88900" eaLnBrk="1" hangingPunct="1">
              <a:lnSpc>
                <a:spcPct val="90000"/>
              </a:lnSpc>
              <a:buFontTx/>
              <a:buNone/>
              <a:tabLst>
                <a:tab pos="444500" algn="l"/>
              </a:tabLst>
            </a:pPr>
            <a:r>
              <a:rPr lang="fr-FR" sz="1200" b="1" i="1" dirty="0">
                <a:solidFill>
                  <a:srgbClr val="000099"/>
                </a:solidFill>
              </a:rPr>
              <a:t>Interface de la classe Ellipse</a:t>
            </a:r>
          </a:p>
          <a:p>
            <a:pPr marL="177800" indent="-88900" eaLnBrk="1" hangingPunct="1">
              <a:lnSpc>
                <a:spcPct val="90000"/>
              </a:lnSpc>
              <a:buFontTx/>
              <a:buNone/>
              <a:tabLst>
                <a:tab pos="444500" algn="l"/>
              </a:tabLst>
            </a:pPr>
            <a:endParaRPr lang="fr-FR" sz="1200" dirty="0">
              <a:solidFill>
                <a:srgbClr val="000099"/>
              </a:solidFill>
            </a:endParaRPr>
          </a:p>
          <a:p>
            <a:pPr marL="177800" indent="-88900" eaLnBrk="1" hangingPunct="1">
              <a:lnSpc>
                <a:spcPct val="90000"/>
              </a:lnSpc>
              <a:buFontTx/>
              <a:buNone/>
              <a:tabLst>
                <a:tab pos="444500" algn="l"/>
              </a:tabLst>
            </a:pPr>
            <a:r>
              <a:rPr lang="fr-FR" sz="1200" dirty="0">
                <a:solidFill>
                  <a:srgbClr val="004000"/>
                </a:solidFill>
              </a:rPr>
              <a:t>class Ellipse</a:t>
            </a:r>
          </a:p>
          <a:p>
            <a:pPr marL="177800" indent="-88900" eaLnBrk="1" hangingPunct="1">
              <a:lnSpc>
                <a:spcPct val="90000"/>
              </a:lnSpc>
              <a:buFontTx/>
              <a:buNone/>
              <a:tabLst>
                <a:tab pos="444500" algn="l"/>
              </a:tabLst>
            </a:pPr>
            <a:r>
              <a:rPr lang="fr-FR" sz="1200" dirty="0">
                <a:solidFill>
                  <a:srgbClr val="004000"/>
                </a:solidFill>
              </a:rPr>
              <a:t>{</a:t>
            </a:r>
          </a:p>
          <a:p>
            <a:pPr marL="177800" indent="-88900" eaLnBrk="1" hangingPunct="1">
              <a:lnSpc>
                <a:spcPct val="90000"/>
              </a:lnSpc>
              <a:buFontTx/>
              <a:buNone/>
              <a:tabLst>
                <a:tab pos="444500" algn="l"/>
              </a:tabLst>
            </a:pPr>
            <a:r>
              <a:rPr lang="fr-FR" sz="1200" dirty="0">
                <a:solidFill>
                  <a:srgbClr val="004000"/>
                </a:solidFill>
              </a:rPr>
              <a:t> </a:t>
            </a:r>
            <a:r>
              <a:rPr lang="fr-FR" sz="1200" dirty="0" err="1">
                <a:solidFill>
                  <a:srgbClr val="004000"/>
                </a:solidFill>
              </a:rPr>
              <a:t>protected</a:t>
            </a:r>
            <a:r>
              <a:rPr lang="fr-FR" sz="1200" dirty="0">
                <a:solidFill>
                  <a:srgbClr val="004000"/>
                </a:solidFill>
              </a:rPr>
              <a:t> :</a:t>
            </a:r>
          </a:p>
          <a:p>
            <a:pPr marL="177800" indent="-88900" eaLnBrk="1" hangingPunct="1">
              <a:lnSpc>
                <a:spcPct val="90000"/>
              </a:lnSpc>
              <a:buFontTx/>
              <a:buNone/>
              <a:tabLst>
                <a:tab pos="444500" algn="l"/>
              </a:tabLst>
            </a:pPr>
            <a:r>
              <a:rPr lang="fr-FR" sz="1200" dirty="0">
                <a:solidFill>
                  <a:srgbClr val="004000"/>
                </a:solidFill>
              </a:rPr>
              <a:t>	</a:t>
            </a:r>
            <a:r>
              <a:rPr lang="fr-FR" sz="1200" dirty="0" err="1">
                <a:solidFill>
                  <a:srgbClr val="004000"/>
                </a:solidFill>
              </a:rPr>
              <a:t>float</a:t>
            </a:r>
            <a:r>
              <a:rPr lang="fr-FR" sz="1200" dirty="0">
                <a:solidFill>
                  <a:srgbClr val="004000"/>
                </a:solidFill>
              </a:rPr>
              <a:t> </a:t>
            </a:r>
            <a:r>
              <a:rPr lang="fr-FR" sz="1200" dirty="0" err="1">
                <a:solidFill>
                  <a:srgbClr val="004000"/>
                </a:solidFill>
              </a:rPr>
              <a:t>m_cX</a:t>
            </a:r>
            <a:r>
              <a:rPr lang="fr-FR" sz="1200" dirty="0">
                <a:solidFill>
                  <a:srgbClr val="004000"/>
                </a:solidFill>
              </a:rPr>
              <a:t>, </a:t>
            </a:r>
            <a:r>
              <a:rPr lang="fr-FR" sz="1200" dirty="0" err="1">
                <a:solidFill>
                  <a:srgbClr val="004000"/>
                </a:solidFill>
              </a:rPr>
              <a:t>m_cY</a:t>
            </a:r>
            <a:r>
              <a:rPr lang="fr-FR" sz="1200" dirty="0">
                <a:solidFill>
                  <a:srgbClr val="004000"/>
                </a:solidFill>
              </a:rPr>
              <a:t>;</a:t>
            </a:r>
          </a:p>
          <a:p>
            <a:pPr marL="177800" indent="-88900" eaLnBrk="1" hangingPunct="1">
              <a:lnSpc>
                <a:spcPct val="90000"/>
              </a:lnSpc>
              <a:buFontTx/>
              <a:buNone/>
              <a:tabLst>
                <a:tab pos="444500" algn="l"/>
              </a:tabLst>
            </a:pPr>
            <a:r>
              <a:rPr lang="fr-FR" sz="1200" dirty="0">
                <a:solidFill>
                  <a:srgbClr val="004000"/>
                </a:solidFill>
              </a:rPr>
              <a:t>	</a:t>
            </a:r>
            <a:r>
              <a:rPr lang="fr-FR" sz="1200" dirty="0" err="1">
                <a:solidFill>
                  <a:srgbClr val="004000"/>
                </a:solidFill>
              </a:rPr>
              <a:t>float</a:t>
            </a:r>
            <a:r>
              <a:rPr lang="fr-FR" sz="1200" dirty="0">
                <a:solidFill>
                  <a:srgbClr val="004000"/>
                </a:solidFill>
              </a:rPr>
              <a:t> </a:t>
            </a:r>
            <a:r>
              <a:rPr lang="fr-FR" sz="1200" dirty="0" err="1">
                <a:solidFill>
                  <a:srgbClr val="004000"/>
                </a:solidFill>
              </a:rPr>
              <a:t>m_a</a:t>
            </a:r>
            <a:r>
              <a:rPr lang="fr-FR" sz="1200" dirty="0">
                <a:solidFill>
                  <a:srgbClr val="004000"/>
                </a:solidFill>
              </a:rPr>
              <a:t>, </a:t>
            </a:r>
            <a:r>
              <a:rPr lang="fr-FR" sz="1200" dirty="0" err="1">
                <a:solidFill>
                  <a:srgbClr val="004000"/>
                </a:solidFill>
              </a:rPr>
              <a:t>m_b</a:t>
            </a:r>
            <a:r>
              <a:rPr lang="fr-FR" sz="1200" dirty="0">
                <a:solidFill>
                  <a:srgbClr val="004000"/>
                </a:solidFill>
              </a:rPr>
              <a:t>;</a:t>
            </a:r>
          </a:p>
          <a:p>
            <a:pPr marL="177800" indent="-88900" eaLnBrk="1" hangingPunct="1">
              <a:lnSpc>
                <a:spcPct val="90000"/>
              </a:lnSpc>
              <a:buFontTx/>
              <a:buNone/>
              <a:tabLst>
                <a:tab pos="444500" algn="l"/>
              </a:tabLst>
            </a:pPr>
            <a:r>
              <a:rPr lang="fr-FR" sz="1200" dirty="0">
                <a:solidFill>
                  <a:srgbClr val="004000"/>
                </a:solidFill>
              </a:rPr>
              <a:t> public :</a:t>
            </a:r>
          </a:p>
          <a:p>
            <a:pPr marL="177800" indent="-88900" eaLnBrk="1" hangingPunct="1">
              <a:lnSpc>
                <a:spcPct val="90000"/>
              </a:lnSpc>
              <a:buFontTx/>
              <a:buNone/>
              <a:tabLst>
                <a:tab pos="444500" algn="l"/>
              </a:tabLst>
            </a:pPr>
            <a:r>
              <a:rPr lang="fr-FR" sz="1200" dirty="0">
                <a:solidFill>
                  <a:srgbClr val="004000"/>
                </a:solidFill>
              </a:rPr>
              <a:t>	</a:t>
            </a:r>
            <a:r>
              <a:rPr lang="fr-FR" sz="1200" dirty="0" err="1">
                <a:solidFill>
                  <a:srgbClr val="004000"/>
                </a:solidFill>
              </a:rPr>
              <a:t>void</a:t>
            </a:r>
            <a:r>
              <a:rPr lang="fr-FR" sz="1200" dirty="0">
                <a:solidFill>
                  <a:srgbClr val="004000"/>
                </a:solidFill>
              </a:rPr>
              <a:t> </a:t>
            </a:r>
            <a:r>
              <a:rPr lang="fr-FR" sz="1200" dirty="0" err="1">
                <a:solidFill>
                  <a:srgbClr val="004000"/>
                </a:solidFill>
              </a:rPr>
              <a:t>deplace(float</a:t>
            </a:r>
            <a:r>
              <a:rPr lang="fr-FR" sz="1200" dirty="0">
                <a:solidFill>
                  <a:srgbClr val="004000"/>
                </a:solidFill>
              </a:rPr>
              <a:t> </a:t>
            </a:r>
            <a:r>
              <a:rPr lang="fr-FR" sz="1200" dirty="0" err="1">
                <a:solidFill>
                  <a:srgbClr val="004000"/>
                </a:solidFill>
              </a:rPr>
              <a:t>dx</a:t>
            </a:r>
            <a:r>
              <a:rPr lang="fr-FR" sz="1200" dirty="0">
                <a:solidFill>
                  <a:srgbClr val="004000"/>
                </a:solidFill>
              </a:rPr>
              <a:t>, </a:t>
            </a:r>
            <a:r>
              <a:rPr lang="fr-FR" sz="1200" dirty="0" err="1">
                <a:solidFill>
                  <a:srgbClr val="004000"/>
                </a:solidFill>
              </a:rPr>
              <a:t>float</a:t>
            </a:r>
            <a:r>
              <a:rPr lang="fr-FR" sz="1200" dirty="0">
                <a:solidFill>
                  <a:srgbClr val="004000"/>
                </a:solidFill>
              </a:rPr>
              <a:t> </a:t>
            </a:r>
            <a:r>
              <a:rPr lang="fr-FR" sz="1200" dirty="0" err="1">
                <a:solidFill>
                  <a:srgbClr val="004000"/>
                </a:solidFill>
              </a:rPr>
              <a:t>dy</a:t>
            </a:r>
            <a:r>
              <a:rPr lang="fr-FR" sz="1200" dirty="0">
                <a:solidFill>
                  <a:srgbClr val="004000"/>
                </a:solidFill>
              </a:rPr>
              <a:t>);</a:t>
            </a:r>
          </a:p>
          <a:p>
            <a:pPr marL="177800" indent="-88900" eaLnBrk="1" hangingPunct="1">
              <a:lnSpc>
                <a:spcPct val="90000"/>
              </a:lnSpc>
              <a:buFontTx/>
              <a:buNone/>
              <a:tabLst>
                <a:tab pos="444500" algn="l"/>
              </a:tabLst>
            </a:pPr>
            <a:r>
              <a:rPr lang="fr-FR" sz="1200" dirty="0">
                <a:solidFill>
                  <a:srgbClr val="004000"/>
                </a:solidFill>
              </a:rPr>
              <a:t>	</a:t>
            </a:r>
            <a:r>
              <a:rPr lang="fr-FR" sz="1200" dirty="0" err="1">
                <a:solidFill>
                  <a:srgbClr val="004000"/>
                </a:solidFill>
              </a:rPr>
              <a:t>void</a:t>
            </a:r>
            <a:r>
              <a:rPr lang="fr-FR" sz="1200" dirty="0">
                <a:solidFill>
                  <a:srgbClr val="004000"/>
                </a:solidFill>
              </a:rPr>
              <a:t> zoom(</a:t>
            </a:r>
            <a:r>
              <a:rPr lang="fr-FR" sz="1200" dirty="0" err="1">
                <a:solidFill>
                  <a:srgbClr val="004000"/>
                </a:solidFill>
              </a:rPr>
              <a:t>float</a:t>
            </a:r>
            <a:r>
              <a:rPr lang="fr-FR" sz="1200" dirty="0">
                <a:solidFill>
                  <a:srgbClr val="004000"/>
                </a:solidFill>
              </a:rPr>
              <a:t> z);</a:t>
            </a:r>
          </a:p>
          <a:p>
            <a:pPr marL="177800" indent="-88900" eaLnBrk="1" hangingPunct="1">
              <a:lnSpc>
                <a:spcPct val="90000"/>
              </a:lnSpc>
              <a:buFontTx/>
              <a:buNone/>
              <a:tabLst>
                <a:tab pos="444500" algn="l"/>
              </a:tabLst>
            </a:pPr>
            <a:r>
              <a:rPr lang="fr-FR" sz="1200" dirty="0">
                <a:solidFill>
                  <a:srgbClr val="004000"/>
                </a:solidFill>
              </a:rPr>
              <a:t>	</a:t>
            </a:r>
            <a:r>
              <a:rPr lang="fr-FR" sz="1200" dirty="0" err="1">
                <a:solidFill>
                  <a:srgbClr val="004000"/>
                </a:solidFill>
              </a:rPr>
              <a:t>float</a:t>
            </a:r>
            <a:r>
              <a:rPr lang="fr-FR" sz="1200" dirty="0">
                <a:solidFill>
                  <a:srgbClr val="004000"/>
                </a:solidFill>
              </a:rPr>
              <a:t> surface();</a:t>
            </a:r>
          </a:p>
          <a:p>
            <a:pPr marL="177800" indent="-88900" eaLnBrk="1" hangingPunct="1">
              <a:lnSpc>
                <a:spcPct val="90000"/>
              </a:lnSpc>
              <a:buFontTx/>
              <a:buNone/>
              <a:tabLst>
                <a:tab pos="444500" algn="l"/>
              </a:tabLst>
            </a:pPr>
            <a:r>
              <a:rPr lang="fr-FR" sz="1200" dirty="0">
                <a:solidFill>
                  <a:srgbClr val="004000"/>
                </a:solidFill>
              </a:rPr>
              <a:t>};</a:t>
            </a:r>
          </a:p>
        </p:txBody>
      </p:sp>
      <p:sp>
        <p:nvSpPr>
          <p:cNvPr id="10243" name="Rectangle 3"/>
          <p:cNvSpPr>
            <a:spLocks noGrp="1" noChangeArrowheads="1"/>
          </p:cNvSpPr>
          <p:nvPr>
            <p:ph type="title"/>
          </p:nvPr>
        </p:nvSpPr>
        <p:spPr>
          <a:xfrm>
            <a:off x="762000" y="381000"/>
            <a:ext cx="7772400" cy="1143000"/>
          </a:xfrm>
          <a:noFill/>
        </p:spPr>
        <p:txBody>
          <a:bodyPr/>
          <a:lstStyle/>
          <a:p>
            <a:pPr eaLnBrk="1" hangingPunct="1"/>
            <a:r>
              <a:rPr lang="fr-FR" sz="2800"/>
              <a:t>Classe : implantation</a:t>
            </a:r>
          </a:p>
        </p:txBody>
      </p:sp>
      <p:sp>
        <p:nvSpPr>
          <p:cNvPr id="10244" name="Rectangle 4"/>
          <p:cNvSpPr>
            <a:spLocks noChangeArrowheads="1"/>
          </p:cNvSpPr>
          <p:nvPr/>
        </p:nvSpPr>
        <p:spPr bwMode="auto">
          <a:xfrm>
            <a:off x="4572000" y="2514600"/>
            <a:ext cx="3581400" cy="3754438"/>
          </a:xfrm>
          <a:prstGeom prst="rect">
            <a:avLst/>
          </a:prstGeom>
          <a:noFill/>
          <a:ln w="9525">
            <a:noFill/>
            <a:miter lim="800000"/>
            <a:headEnd/>
            <a:tailEnd/>
          </a:ln>
        </p:spPr>
        <p:txBody>
          <a:bodyPr>
            <a:prstTxWarp prst="textNoShape">
              <a:avLst/>
            </a:prstTxWarp>
            <a:spAutoFit/>
          </a:bodyPr>
          <a:lstStyle/>
          <a:p>
            <a:pPr marL="266700" indent="-177800"/>
            <a:r>
              <a:rPr lang="fr-FR" sz="1400">
                <a:solidFill>
                  <a:srgbClr val="004000"/>
                </a:solidFill>
              </a:rPr>
              <a:t>void Ellipse::deplace(float dx, float dy)</a:t>
            </a:r>
          </a:p>
          <a:p>
            <a:pPr marL="266700" indent="-177800"/>
            <a:r>
              <a:rPr lang="fr-FR" sz="1400">
                <a:solidFill>
                  <a:srgbClr val="004000"/>
                </a:solidFill>
              </a:rPr>
              <a:t>{</a:t>
            </a:r>
          </a:p>
          <a:p>
            <a:pPr marL="266700" indent="-177800"/>
            <a:r>
              <a:rPr lang="fr-FR" sz="1400">
                <a:solidFill>
                  <a:srgbClr val="004000"/>
                </a:solidFill>
              </a:rPr>
              <a:t>	m_cX  +=  dx;</a:t>
            </a:r>
          </a:p>
          <a:p>
            <a:pPr marL="266700" indent="-177800"/>
            <a:r>
              <a:rPr lang="fr-FR" sz="1400">
                <a:solidFill>
                  <a:srgbClr val="004000"/>
                </a:solidFill>
              </a:rPr>
              <a:t>	m_cY  +=  dy;</a:t>
            </a:r>
          </a:p>
          <a:p>
            <a:pPr marL="266700" indent="-177800"/>
            <a:r>
              <a:rPr lang="fr-FR" sz="1400">
                <a:solidFill>
                  <a:srgbClr val="004000"/>
                </a:solidFill>
              </a:rPr>
              <a:t>}</a:t>
            </a:r>
          </a:p>
          <a:p>
            <a:pPr marL="266700" indent="-177800"/>
            <a:endParaRPr lang="fr-FR" sz="1400">
              <a:solidFill>
                <a:srgbClr val="004000"/>
              </a:solidFill>
            </a:endParaRPr>
          </a:p>
          <a:p>
            <a:pPr marL="266700" indent="-177800"/>
            <a:r>
              <a:rPr lang="fr-FR" sz="1400">
                <a:solidFill>
                  <a:srgbClr val="004000"/>
                </a:solidFill>
              </a:rPr>
              <a:t>void Ellipse ::zoom(float z)</a:t>
            </a:r>
          </a:p>
          <a:p>
            <a:pPr marL="266700" indent="-177800"/>
            <a:r>
              <a:rPr lang="fr-FR" sz="1400">
                <a:solidFill>
                  <a:srgbClr val="004000"/>
                </a:solidFill>
              </a:rPr>
              <a:t>{</a:t>
            </a:r>
          </a:p>
          <a:p>
            <a:pPr marL="266700" indent="-177800"/>
            <a:r>
              <a:rPr lang="fr-FR" sz="1400">
                <a:solidFill>
                  <a:srgbClr val="004000"/>
                </a:solidFill>
              </a:rPr>
              <a:t>	m_a *=  z;</a:t>
            </a:r>
          </a:p>
          <a:p>
            <a:pPr marL="266700" indent="-177800"/>
            <a:r>
              <a:rPr lang="fr-FR" sz="1400">
                <a:solidFill>
                  <a:srgbClr val="004000"/>
                </a:solidFill>
              </a:rPr>
              <a:t>	m_b *=  z;</a:t>
            </a:r>
          </a:p>
          <a:p>
            <a:pPr marL="266700" indent="-177800"/>
            <a:r>
              <a:rPr lang="fr-FR" sz="1400">
                <a:solidFill>
                  <a:srgbClr val="004000"/>
                </a:solidFill>
              </a:rPr>
              <a:t>}</a:t>
            </a:r>
          </a:p>
          <a:p>
            <a:pPr marL="266700" indent="-177800"/>
            <a:endParaRPr lang="fr-FR" sz="1400">
              <a:solidFill>
                <a:srgbClr val="004000"/>
              </a:solidFill>
            </a:endParaRPr>
          </a:p>
          <a:p>
            <a:pPr marL="266700" indent="-177800"/>
            <a:r>
              <a:rPr lang="fr-FR" sz="1400">
                <a:solidFill>
                  <a:srgbClr val="004000"/>
                </a:solidFill>
              </a:rPr>
              <a:t>float Ellipse ::surface()</a:t>
            </a:r>
          </a:p>
          <a:p>
            <a:pPr marL="266700" indent="-177800"/>
            <a:r>
              <a:rPr lang="fr-FR" sz="1400">
                <a:solidFill>
                  <a:srgbClr val="004000"/>
                </a:solidFill>
              </a:rPr>
              <a:t>{</a:t>
            </a:r>
          </a:p>
          <a:p>
            <a:pPr marL="266700" indent="-177800"/>
            <a:r>
              <a:rPr lang="fr-FR" sz="1400">
                <a:solidFill>
                  <a:srgbClr val="004000"/>
                </a:solidFill>
              </a:rPr>
              <a:t>	return 3.14 * m_a * m_b / 4.;</a:t>
            </a:r>
          </a:p>
          <a:p>
            <a:pPr marL="266700" indent="-177800"/>
            <a:r>
              <a:rPr lang="fr-FR" sz="1400">
                <a:solidFill>
                  <a:srgbClr val="004000"/>
                </a:solidFill>
              </a:rPr>
              <a:t>}</a:t>
            </a:r>
          </a:p>
          <a:p>
            <a:pPr marL="266700" indent="-177800"/>
            <a:endParaRPr lang="fr-FR" sz="1400">
              <a:solidFill>
                <a:srgbClr val="008000"/>
              </a:solidFill>
            </a:endParaRPr>
          </a:p>
        </p:txBody>
      </p:sp>
      <p:sp>
        <p:nvSpPr>
          <p:cNvPr id="10245" name="Rectangle 5"/>
          <p:cNvSpPr>
            <a:spLocks noChangeArrowheads="1"/>
          </p:cNvSpPr>
          <p:nvPr/>
        </p:nvSpPr>
        <p:spPr bwMode="auto">
          <a:xfrm>
            <a:off x="2667000" y="1828800"/>
            <a:ext cx="3649663" cy="336550"/>
          </a:xfrm>
          <a:prstGeom prst="rect">
            <a:avLst/>
          </a:prstGeom>
          <a:noFill/>
          <a:ln w="9525">
            <a:noFill/>
            <a:miter lim="800000"/>
            <a:headEnd/>
            <a:tailEnd/>
          </a:ln>
        </p:spPr>
        <p:txBody>
          <a:bodyPr wrap="none">
            <a:prstTxWarp prst="textNoShape">
              <a:avLst/>
            </a:prstTxWarp>
            <a:spAutoFit/>
          </a:bodyPr>
          <a:lstStyle/>
          <a:p>
            <a:pPr>
              <a:spcBef>
                <a:spcPct val="20000"/>
              </a:spcBef>
            </a:pPr>
            <a:r>
              <a:rPr lang="fr-FR" sz="1600">
                <a:solidFill>
                  <a:srgbClr val="800000"/>
                </a:solidFill>
              </a:rPr>
              <a:t>C’est la définition des fonctions associées </a:t>
            </a:r>
          </a:p>
        </p:txBody>
      </p:sp>
      <p:sp>
        <p:nvSpPr>
          <p:cNvPr id="10246" name="Text Box 6"/>
          <p:cNvSpPr txBox="1">
            <a:spLocks noChangeArrowheads="1"/>
          </p:cNvSpPr>
          <p:nvPr/>
        </p:nvSpPr>
        <p:spPr bwMode="auto">
          <a:xfrm>
            <a:off x="3352800" y="3200400"/>
            <a:ext cx="914400" cy="527050"/>
          </a:xfrm>
          <a:prstGeom prst="rect">
            <a:avLst/>
          </a:prstGeom>
          <a:noFill/>
          <a:ln w="9525">
            <a:solidFill>
              <a:srgbClr val="000066"/>
            </a:solidFill>
            <a:miter lim="800000"/>
            <a:headEnd/>
            <a:tailEnd/>
          </a:ln>
        </p:spPr>
        <p:txBody>
          <a:bodyPr>
            <a:prstTxWarp prst="textNoShape">
              <a:avLst/>
            </a:prstTxWarp>
            <a:spAutoFit/>
          </a:bodyPr>
          <a:lstStyle/>
          <a:p>
            <a:pPr>
              <a:spcBef>
                <a:spcPct val="50000"/>
              </a:spcBef>
            </a:pPr>
            <a:r>
              <a:rPr lang="fr-FR" sz="1400">
                <a:solidFill>
                  <a:srgbClr val="000066"/>
                </a:solidFill>
              </a:rPr>
              <a:t>Opérateur</a:t>
            </a:r>
            <a:r>
              <a:rPr lang="fr-FR" sz="1400">
                <a:solidFill>
                  <a:srgbClr val="FF0000"/>
                </a:solidFill>
              </a:rPr>
              <a:t> </a:t>
            </a:r>
            <a:r>
              <a:rPr lang="fr-FR" sz="1400">
                <a:solidFill>
                  <a:srgbClr val="000066"/>
                </a:solidFill>
              </a:rPr>
              <a:t>de portée</a:t>
            </a:r>
          </a:p>
        </p:txBody>
      </p:sp>
      <p:sp>
        <p:nvSpPr>
          <p:cNvPr id="10247" name="Line 7"/>
          <p:cNvSpPr>
            <a:spLocks noChangeShapeType="1"/>
          </p:cNvSpPr>
          <p:nvPr/>
        </p:nvSpPr>
        <p:spPr bwMode="auto">
          <a:xfrm flipV="1">
            <a:off x="4267200" y="2786063"/>
            <a:ext cx="1304925" cy="642937"/>
          </a:xfrm>
          <a:prstGeom prst="line">
            <a:avLst/>
          </a:prstGeom>
          <a:noFill/>
          <a:ln w="9525">
            <a:solidFill>
              <a:srgbClr val="000066"/>
            </a:solidFill>
            <a:round/>
            <a:headEnd/>
            <a:tailEnd type="triangle" w="med" len="med"/>
          </a:ln>
        </p:spPr>
        <p:txBody>
          <a:bodyPr>
            <a:prstTxWarp prst="textNoShape">
              <a:avLst/>
            </a:prstTxWarp>
          </a:bodyPr>
          <a:lstStyle/>
          <a:p>
            <a:endParaRPr lang="fr-FR"/>
          </a:p>
        </p:txBody>
      </p:sp>
    </p:spTree>
  </p:cSld>
  <p:clrMapOvr>
    <a:masterClrMapping/>
  </p:clrMapOvr>
</p:sld>
</file>

<file path=ppt/theme/theme1.xml><?xml version="1.0" encoding="utf-8"?>
<a:theme xmlns:a="http://schemas.openxmlformats.org/drawingml/2006/main" name="Modèle par défaut">
  <a:themeElements>
    <a:clrScheme name="">
      <a:dk1>
        <a:srgbClr val="800000"/>
      </a:dk1>
      <a:lt1>
        <a:srgbClr val="FFFFFF"/>
      </a:lt1>
      <a:dk2>
        <a:srgbClr val="336699"/>
      </a:dk2>
      <a:lt2>
        <a:srgbClr val="A50021"/>
      </a:lt2>
      <a:accent1>
        <a:srgbClr val="008000"/>
      </a:accent1>
      <a:accent2>
        <a:srgbClr val="CC3300"/>
      </a:accent2>
      <a:accent3>
        <a:srgbClr val="FFFFFF"/>
      </a:accent3>
      <a:accent4>
        <a:srgbClr val="6C0000"/>
      </a:accent4>
      <a:accent5>
        <a:srgbClr val="AAC0AA"/>
      </a:accent5>
      <a:accent6>
        <a:srgbClr val="B92D00"/>
      </a:accent6>
      <a:hlink>
        <a:srgbClr val="CCCCFF"/>
      </a:hlink>
      <a:folHlink>
        <a:srgbClr val="B2B2B2"/>
      </a:folHlink>
    </a:clrScheme>
    <a:fontScheme name="Modèle par défaut">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Modèle par défaut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Modèle par défaut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Modèle par défaut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Modèle par défaut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Modèle par défaut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Modèle par défaut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Modèle par défaut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Thème Offic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hème Offic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1965</TotalTime>
  <Words>3422</Words>
  <Application>Microsoft Office PowerPoint</Application>
  <PresentationFormat>Présentation à l'écran (4:3)</PresentationFormat>
  <Paragraphs>571</Paragraphs>
  <Slides>18</Slides>
  <Notes>0</Notes>
  <HiddenSlides>0</HiddenSlides>
  <MMClips>0</MMClips>
  <ScaleCrop>false</ScaleCrop>
  <HeadingPairs>
    <vt:vector size="6" baseType="variant">
      <vt:variant>
        <vt:lpstr>Polices utilisées</vt:lpstr>
      </vt:variant>
      <vt:variant>
        <vt:i4>5</vt:i4>
      </vt:variant>
      <vt:variant>
        <vt:lpstr>Modèle de conception</vt:lpstr>
      </vt:variant>
      <vt:variant>
        <vt:i4>1</vt:i4>
      </vt:variant>
      <vt:variant>
        <vt:lpstr>Titres des diapositives</vt:lpstr>
      </vt:variant>
      <vt:variant>
        <vt:i4>18</vt:i4>
      </vt:variant>
    </vt:vector>
  </HeadingPairs>
  <TitlesOfParts>
    <vt:vector size="24" baseType="lpstr">
      <vt:lpstr>Times New Roman</vt:lpstr>
      <vt:lpstr>Arial</vt:lpstr>
      <vt:lpstr>Arial Unicode MS</vt:lpstr>
      <vt:lpstr>StarBats</vt:lpstr>
      <vt:lpstr>Times</vt:lpstr>
      <vt:lpstr>Modèle par défaut</vt:lpstr>
      <vt:lpstr>C++ : classes</vt:lpstr>
      <vt:lpstr>Langage Orienté Objet : qu’est-ce qu’un objet ?</vt:lpstr>
      <vt:lpstr>Objet : exemples (notation UML)</vt:lpstr>
      <vt:lpstr>Propriétés d’un objet</vt:lpstr>
      <vt:lpstr>Notion d’héritage</vt:lpstr>
      <vt:lpstr>Notion de polymorphisme</vt:lpstr>
      <vt:lpstr>Programmation orientée objet vs programmation séquentielle</vt:lpstr>
      <vt:lpstr>Classe : interface</vt:lpstr>
      <vt:lpstr>Classe : implantation</vt:lpstr>
      <vt:lpstr>Classe : instanciation</vt:lpstr>
      <vt:lpstr>Diapositive 11</vt:lpstr>
      <vt:lpstr>Constructeurs de classe</vt:lpstr>
      <vt:lpstr>Constructeurs de classe : exemple</vt:lpstr>
      <vt:lpstr>Destructeur de classe</vt:lpstr>
      <vt:lpstr>Héritage</vt:lpstr>
      <vt:lpstr>Héritage</vt:lpstr>
      <vt:lpstr>Polymorphisme</vt:lpstr>
      <vt:lpstr>Vocabulaire</vt:lpstr>
    </vt:vector>
  </TitlesOfParts>
  <Company>I.P.N. Orsay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  -  Introduction au C++ </dc:title>
  <dc:creator>lefebvre</dc:creator>
  <cp:keywords/>
  <cp:lastModifiedBy>Laurent Garnier</cp:lastModifiedBy>
  <cp:revision>362</cp:revision>
  <dcterms:created xsi:type="dcterms:W3CDTF">2010-01-21T10:35:45Z</dcterms:created>
  <dcterms:modified xsi:type="dcterms:W3CDTF">2010-01-21T11:07:29Z</dcterms:modified>
</cp:coreProperties>
</file>