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r:id="rId1"/>
  </p:sldMasterIdLst>
  <p:notesMasterIdLst>
    <p:notesMasterId r:id="rId8"/>
  </p:notesMasterIdLst>
  <p:handoutMasterIdLst>
    <p:handoutMasterId r:id="rId9"/>
  </p:handoutMasterIdLst>
  <p:sldIdLst>
    <p:sldId id="291" r:id="rId2"/>
    <p:sldId id="288" r:id="rId3"/>
    <p:sldId id="289" r:id="rId4"/>
    <p:sldId id="286" r:id="rId5"/>
    <p:sldId id="284" r:id="rId6"/>
    <p:sldId id="285" r:id="rId7"/>
  </p:sldIdLst>
  <p:sldSz cx="9144000" cy="6858000" type="screen4x3"/>
  <p:notesSz cx="6856413" cy="97155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webPr allowPng="1" organizeInFolders="0" useLongFilenames="0" encoding="macintosh" clr="presentationText"/>
  <p:clrMru>
    <a:srgbClr val="000066"/>
    <a:srgbClr val="660066"/>
    <a:srgbClr val="009999"/>
    <a:srgbClr val="66CCFF"/>
    <a:srgbClr val="33CCCC"/>
    <a:srgbClr val="0000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41" autoAdjust="0"/>
    <p:restoredTop sz="94639" autoAdjust="0"/>
  </p:normalViewPr>
  <p:slideViewPr>
    <p:cSldViewPr>
      <p:cViewPr varScale="1">
        <p:scale>
          <a:sx n="121" d="100"/>
          <a:sy n="121" d="100"/>
        </p:scale>
        <p:origin x="-52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4" Type="http://schemas.openxmlformats.org/officeDocument/2006/relationships/slide" Target="slides/slide5.xml"/><Relationship Id="rId5" Type="http://schemas.openxmlformats.org/officeDocument/2006/relationships/slide" Target="slides/slide6.xml"/><Relationship Id="rId1" Type="http://schemas.openxmlformats.org/officeDocument/2006/relationships/slide" Target="slides/slide1.xml"/><Relationship Id="rId2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021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29725"/>
            <a:ext cx="297021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29725"/>
            <a:ext cx="297021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B2C48BC-8EDC-9E4A-8B05-0960FABC4925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021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819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98538" y="728663"/>
            <a:ext cx="4857750" cy="3643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14863"/>
            <a:ext cx="5027613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9725"/>
            <a:ext cx="297021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29725"/>
            <a:ext cx="297021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4B4E5A-3699-4F40-BED6-5040CDAD35B6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3DAD7E-6B66-ED41-A632-B67122469DC3}" type="slidenum">
              <a:rPr lang="fr-FR"/>
              <a:pPr/>
              <a:t>2</a:t>
            </a:fld>
            <a:endParaRPr lang="fr-FR"/>
          </a:p>
        </p:txBody>
      </p:sp>
      <p:sp>
        <p:nvSpPr>
          <p:cNvPr id="921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211263" y="973138"/>
            <a:ext cx="4433887" cy="3325812"/>
          </a:xfrm>
          <a:solidFill>
            <a:srgbClr val="FFFFFF"/>
          </a:solidFill>
          <a:ln/>
        </p:spPr>
      </p:sp>
      <p:sp>
        <p:nvSpPr>
          <p:cNvPr id="9220" name="Rectangle 3"/>
          <p:cNvSpPr>
            <a:spLocks noChangeArrowheads="1"/>
          </p:cNvSpPr>
          <p:nvPr>
            <p:ph type="body" idx="1"/>
          </p:nvPr>
        </p:nvSpPr>
        <p:spPr>
          <a:xfrm>
            <a:off x="1047750" y="4624388"/>
            <a:ext cx="4764088" cy="182562"/>
          </a:xfrm>
          <a:noFill/>
          <a:ln/>
        </p:spPr>
        <p:txBody>
          <a:bodyPr lIns="0" tIns="0" rIns="0" bIns="0">
            <a:spAutoFit/>
          </a:bodyPr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BA376D-35FD-074B-A15E-2E60B0E7D8F0}" type="slidenum">
              <a:rPr lang="fr-FR"/>
              <a:pPr/>
              <a:t>3</a:t>
            </a:fld>
            <a:endParaRPr lang="fr-FR"/>
          </a:p>
        </p:txBody>
      </p:sp>
      <p:sp>
        <p:nvSpPr>
          <p:cNvPr id="1024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211263" y="973138"/>
            <a:ext cx="4433887" cy="3325812"/>
          </a:xfrm>
          <a:solidFill>
            <a:srgbClr val="FFFFFF"/>
          </a:solidFill>
          <a:ln/>
        </p:spPr>
      </p:sp>
      <p:sp>
        <p:nvSpPr>
          <p:cNvPr id="10244" name="Rectangle 3"/>
          <p:cNvSpPr>
            <a:spLocks noChangeArrowheads="1"/>
          </p:cNvSpPr>
          <p:nvPr>
            <p:ph type="body" idx="1"/>
          </p:nvPr>
        </p:nvSpPr>
        <p:spPr>
          <a:xfrm>
            <a:off x="1047750" y="4624388"/>
            <a:ext cx="4764088" cy="182562"/>
          </a:xfrm>
          <a:noFill/>
          <a:ln/>
        </p:spPr>
        <p:txBody>
          <a:bodyPr lIns="0" tIns="0" rIns="0" bIns="0">
            <a:spAutoFit/>
          </a:bodyPr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2263EA-8DD4-BB43-A223-B02D84610838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4DDC02-37D5-B94F-955E-123E360DF1C2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01957F-962D-674C-B65E-3A58D79C1F6F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3EEA84-E587-B243-B1FA-F12CA74D0475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8A1362-026C-724C-A4D2-571871E4C4E1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1EA4E3-0F8A-4047-A66F-60023DF753B5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CB4253-C304-FC48-98EC-5F4DD1F3989E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3D649A-1530-4D41-8089-4F5381279764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AEF207-7AF7-C345-915B-78004A7375FF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3156ED-47EE-F345-97D4-F7F31746B835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5A14E6-C3E8-CF47-8AF6-BA9DD6906DAE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3CDDB85-463A-334F-BC39-7F0F9482522A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467600" cy="914400"/>
          </a:xfrm>
        </p:spPr>
        <p:txBody>
          <a:bodyPr/>
          <a:lstStyle/>
          <a:p>
            <a:pPr eaLnBrk="1" hangingPunct="1"/>
            <a:r>
              <a:rPr lang="fr-FR" sz="4000"/>
              <a:t>C++ : variables</a:t>
            </a:r>
            <a:endParaRPr lang="fr-F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85938" y="2643188"/>
            <a:ext cx="5029200" cy="1438275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fr-FR" sz="1800">
                <a:solidFill>
                  <a:srgbClr val="800000"/>
                </a:solidFill>
              </a:rPr>
              <a:t>Déclaration de variables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fr-FR" sz="1800">
                <a:solidFill>
                  <a:srgbClr val="800000"/>
                </a:solidFill>
              </a:rPr>
              <a:t>Allocation statique et durée de vie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fr-FR" sz="1800">
                <a:solidFill>
                  <a:srgbClr val="800000"/>
                </a:solidFill>
              </a:rPr>
              <a:t>Allocation dynamique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46113" y="322263"/>
            <a:ext cx="7807325" cy="1144587"/>
          </a:xfrm>
        </p:spPr>
        <p:txBody>
          <a:bodyPr lIns="0" tIns="0" rIns="0" bIns="0"/>
          <a:lstStyle/>
          <a:p>
            <a:pPr defTabSz="457200" eaLnBrk="1" hangingPunct="1">
              <a:buSzPct val="6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800"/>
              <a:t>Déclaration de variables (1)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57313" y="1857375"/>
            <a:ext cx="6096000" cy="1439863"/>
          </a:xfrm>
        </p:spPr>
        <p:txBody>
          <a:bodyPr lIns="0" tIns="0" rIns="0" bIns="0"/>
          <a:lstStyle/>
          <a:p>
            <a:pPr marL="431800" indent="-323850" defTabSz="457200" eaLnBrk="1" hangingPunct="1">
              <a:spcBef>
                <a:spcPct val="0"/>
              </a:spcBef>
              <a:spcAft>
                <a:spcPts val="600"/>
              </a:spcAft>
              <a:buClr>
                <a:srgbClr val="800000"/>
              </a:buClr>
              <a:buFontTx/>
              <a:buNone/>
              <a:tabLst>
                <a:tab pos="4318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800000"/>
                </a:solidFill>
              </a:rPr>
              <a:t>La syntaxe générale d'une déclaration de variable est de la forme :</a:t>
            </a:r>
            <a:endParaRPr lang="en-GB" sz="1600">
              <a:solidFill>
                <a:srgbClr val="008000"/>
              </a:solidFill>
            </a:endParaRPr>
          </a:p>
          <a:p>
            <a:pPr marL="431800" indent="-323850" defTabSz="457200" eaLnBrk="1" hangingPunct="1">
              <a:spcBef>
                <a:spcPct val="0"/>
              </a:spcBef>
              <a:spcAft>
                <a:spcPts val="600"/>
              </a:spcAft>
              <a:buClr>
                <a:srgbClr val="800000"/>
              </a:buClr>
              <a:buFontTx/>
              <a:buNone/>
              <a:tabLst>
                <a:tab pos="4318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8000"/>
                </a:solidFill>
              </a:rPr>
              <a:t>				</a:t>
            </a:r>
            <a:r>
              <a:rPr lang="en-GB" sz="1600">
                <a:solidFill>
                  <a:srgbClr val="000066"/>
                </a:solidFill>
              </a:rPr>
              <a:t>&lt;attribut&gt;  &lt;type&gt;  &lt;nom&gt;</a:t>
            </a:r>
          </a:p>
          <a:p>
            <a:pPr marL="431800" indent="-323850" defTabSz="457200" eaLnBrk="1" hangingPunct="1">
              <a:spcBef>
                <a:spcPct val="0"/>
              </a:spcBef>
              <a:spcAft>
                <a:spcPts val="600"/>
              </a:spcAft>
              <a:buClr>
                <a:srgbClr val="800000"/>
              </a:buClr>
              <a:buFontTx/>
              <a:buNone/>
              <a:tabLst>
                <a:tab pos="4318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400"/>
              <a:t>&lt;type&gt; et &lt;nom&gt; sont obligatoires.</a:t>
            </a:r>
          </a:p>
          <a:p>
            <a:pPr marL="863600" lvl="1" indent="-287338" defTabSz="457200" eaLnBrk="1" hangingPunct="1">
              <a:spcBef>
                <a:spcPct val="0"/>
              </a:spcBef>
              <a:spcAft>
                <a:spcPts val="600"/>
              </a:spcAft>
              <a:buClr>
                <a:srgbClr val="FFFFFF"/>
              </a:buClr>
              <a:buFontTx/>
              <a:buChar char="•"/>
              <a:tabLst>
                <a:tab pos="4318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400">
                <a:solidFill>
                  <a:srgbClr val="004000"/>
                </a:solidFill>
              </a:rPr>
              <a:t>Ex :	int indice;</a:t>
            </a:r>
          </a:p>
          <a:p>
            <a:pPr marL="1295400" lvl="2" indent="-215900" defTabSz="457200" eaLnBrk="1" hangingPunct="1">
              <a:spcBef>
                <a:spcPct val="0"/>
              </a:spcBef>
              <a:spcAft>
                <a:spcPts val="600"/>
              </a:spcAft>
              <a:buClr>
                <a:srgbClr val="FFFFFF"/>
              </a:buClr>
              <a:buFontTx/>
              <a:buNone/>
              <a:tabLst>
                <a:tab pos="431800" algn="l"/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400">
                <a:solidFill>
                  <a:srgbClr val="004000"/>
                </a:solidFill>
              </a:rPr>
              <a:t>		unsigned int compteur;</a:t>
            </a: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4429125" y="3714750"/>
            <a:ext cx="3714750" cy="1231900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marL="266700" indent="-177800" defTabSz="828675" eaLnBrk="0" hangingPunct="0">
              <a:spcAft>
                <a:spcPts val="300"/>
              </a:spcAft>
              <a:buClr>
                <a:srgbClr val="800000"/>
              </a:buClr>
              <a:buFontTx/>
              <a:buChar char="•"/>
              <a:tabLst>
                <a:tab pos="541338" algn="l"/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r>
              <a:rPr lang="en-GB" sz="1400">
                <a:solidFill>
                  <a:srgbClr val="800000"/>
                </a:solidFill>
              </a:rPr>
              <a:t>L'attribut apporte un complément au type</a:t>
            </a:r>
            <a:r>
              <a:rPr lang="en-GB" sz="1400"/>
              <a:t> </a:t>
            </a:r>
            <a:endParaRPr lang="en-GB" sz="1400">
              <a:solidFill>
                <a:srgbClr val="800000"/>
              </a:solidFill>
              <a:latin typeface="Times" charset="0"/>
            </a:endParaRPr>
          </a:p>
          <a:p>
            <a:pPr marL="266700" lvl="1" indent="-177800" defTabSz="828675">
              <a:spcAft>
                <a:spcPts val="300"/>
              </a:spcAft>
              <a:tabLst>
                <a:tab pos="541338" algn="l"/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r>
              <a:rPr lang="en-GB" sz="1400">
                <a:solidFill>
                  <a:srgbClr val="000066"/>
                </a:solidFill>
              </a:rPr>
              <a:t>	</a:t>
            </a:r>
            <a:r>
              <a:rPr lang="en-GB" sz="1400" b="1">
                <a:solidFill>
                  <a:srgbClr val="000066"/>
                </a:solidFill>
              </a:rPr>
              <a:t>unsigned</a:t>
            </a:r>
            <a:r>
              <a:rPr lang="en-GB" sz="1400">
                <a:solidFill>
                  <a:srgbClr val="000066"/>
                </a:solidFill>
              </a:rPr>
              <a:t> : </a:t>
            </a:r>
            <a:r>
              <a:rPr lang="en-GB" sz="1200">
                <a:solidFill>
                  <a:srgbClr val="000066"/>
                </a:solidFill>
              </a:rPr>
              <a:t>type non signé</a:t>
            </a:r>
          </a:p>
          <a:p>
            <a:pPr marL="266700" lvl="2" indent="-177800" defTabSz="828675">
              <a:spcAft>
                <a:spcPts val="300"/>
              </a:spcAft>
              <a:tabLst>
                <a:tab pos="541338" algn="l"/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r>
              <a:rPr lang="en-GB" sz="1400">
                <a:solidFill>
                  <a:schemeClr val="accent1"/>
                </a:solidFill>
              </a:rPr>
              <a:t>		</a:t>
            </a:r>
            <a:r>
              <a:rPr lang="en-GB" sz="1200">
                <a:solidFill>
                  <a:srgbClr val="004000"/>
                </a:solidFill>
              </a:rPr>
              <a:t>Ex : unsigned short   // [0-65535]</a:t>
            </a:r>
          </a:p>
          <a:p>
            <a:pPr marL="266700" lvl="1" indent="-177800" defTabSz="828675">
              <a:spcAft>
                <a:spcPts val="300"/>
              </a:spcAft>
              <a:tabLst>
                <a:tab pos="541338" algn="l"/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r>
              <a:rPr lang="en-GB" sz="1400">
                <a:solidFill>
                  <a:srgbClr val="000066"/>
                </a:solidFill>
              </a:rPr>
              <a:t>	</a:t>
            </a:r>
            <a:r>
              <a:rPr lang="en-GB" sz="1400" b="1">
                <a:solidFill>
                  <a:srgbClr val="000066"/>
                </a:solidFill>
              </a:rPr>
              <a:t>const</a:t>
            </a:r>
            <a:r>
              <a:rPr lang="en-GB" sz="1400">
                <a:solidFill>
                  <a:srgbClr val="000066"/>
                </a:solidFill>
              </a:rPr>
              <a:t> : </a:t>
            </a:r>
            <a:r>
              <a:rPr lang="en-GB" sz="1200">
                <a:solidFill>
                  <a:srgbClr val="000066"/>
                </a:solidFill>
              </a:rPr>
              <a:t>la variable n'est pas modifiable</a:t>
            </a:r>
          </a:p>
          <a:p>
            <a:pPr marL="266700" lvl="2" indent="-177800" defTabSz="828675">
              <a:spcAft>
                <a:spcPts val="300"/>
              </a:spcAft>
              <a:tabLst>
                <a:tab pos="541338" algn="l"/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r>
              <a:rPr lang="en-GB" sz="1400">
                <a:solidFill>
                  <a:schemeClr val="accent1"/>
                </a:solidFill>
              </a:rPr>
              <a:t>		</a:t>
            </a:r>
            <a:r>
              <a:rPr lang="en-GB" sz="1200">
                <a:solidFill>
                  <a:srgbClr val="004000"/>
                </a:solidFill>
              </a:rPr>
              <a:t>Ex : const int a = 4;</a:t>
            </a:r>
            <a:endParaRPr lang="en-GB" sz="1200">
              <a:solidFill>
                <a:srgbClr val="004000"/>
              </a:solidFill>
              <a:latin typeface="Times" charset="0"/>
            </a:endParaRPr>
          </a:p>
        </p:txBody>
      </p: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0" y="6583363"/>
            <a:ext cx="12827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200">
                <a:solidFill>
                  <a:srgbClr val="19334D"/>
                </a:solidFill>
                <a:latin typeface="Times" charset="0"/>
              </a:rPr>
              <a:t>‡ : propre au C++</a:t>
            </a:r>
            <a:endParaRPr lang="fr-FR" sz="1200">
              <a:solidFill>
                <a:srgbClr val="19334D"/>
              </a:solidFill>
              <a:latin typeface="Times" charset="0"/>
            </a:endParaRP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428625" y="3714750"/>
            <a:ext cx="3429000" cy="2246313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marL="266700" indent="-177800" defTabSz="828675" eaLnBrk="0" hangingPunct="0">
              <a:spcAft>
                <a:spcPts val="300"/>
              </a:spcAft>
              <a:buClr>
                <a:srgbClr val="800000"/>
              </a:buClr>
              <a:buFontTx/>
              <a:buChar char="•"/>
              <a:tabLst>
                <a:tab pos="266700" algn="l"/>
                <a:tab pos="1312863" algn="l"/>
                <a:tab pos="1970088" algn="l"/>
                <a:tab pos="2236788" algn="l"/>
                <a:tab pos="2627313" algn="l"/>
                <a:tab pos="3282950" algn="l"/>
                <a:tab pos="3940175" algn="l"/>
              </a:tabLst>
            </a:pPr>
            <a:r>
              <a:rPr lang="en-GB" sz="1400">
                <a:solidFill>
                  <a:srgbClr val="800000"/>
                </a:solidFill>
                <a:latin typeface="Times" charset="0"/>
              </a:rPr>
              <a:t>Les types de base sont  :</a:t>
            </a:r>
          </a:p>
          <a:p>
            <a:pPr marL="266700" indent="-177800" defTabSz="828675" eaLnBrk="0" hangingPunct="0">
              <a:spcAft>
                <a:spcPts val="300"/>
              </a:spcAft>
              <a:buClr>
                <a:srgbClr val="800000"/>
              </a:buClr>
              <a:tabLst>
                <a:tab pos="266700" algn="l"/>
                <a:tab pos="1312863" algn="l"/>
                <a:tab pos="1970088" algn="l"/>
                <a:tab pos="2236788" algn="l"/>
                <a:tab pos="2627313" algn="l"/>
                <a:tab pos="3282950" algn="l"/>
                <a:tab pos="3940175" algn="l"/>
              </a:tabLst>
            </a:pPr>
            <a:r>
              <a:rPr lang="en-GB" sz="1400">
                <a:solidFill>
                  <a:srgbClr val="800000"/>
                </a:solidFill>
                <a:latin typeface="Times" charset="0"/>
              </a:rPr>
              <a:t>	</a:t>
            </a:r>
            <a:r>
              <a:rPr lang="en-GB" sz="1400" b="1">
                <a:solidFill>
                  <a:srgbClr val="000066"/>
                </a:solidFill>
                <a:latin typeface="Times" charset="0"/>
              </a:rPr>
              <a:t>char</a:t>
            </a:r>
            <a:r>
              <a:rPr lang="en-GB" sz="1200">
                <a:solidFill>
                  <a:srgbClr val="000066"/>
                </a:solidFill>
                <a:latin typeface="Times" charset="0"/>
              </a:rPr>
              <a:t> : entier sur 1 octet [-128; 127]</a:t>
            </a:r>
          </a:p>
          <a:p>
            <a:pPr marL="266700" lvl="3" indent="-177800" defTabSz="828675" eaLnBrk="0" hangingPunct="0">
              <a:spcAft>
                <a:spcPts val="300"/>
              </a:spcAft>
              <a:buClr>
                <a:srgbClr val="FFFFFF"/>
              </a:buClr>
              <a:buFontTx/>
              <a:buChar char="•"/>
              <a:tabLst>
                <a:tab pos="266700" algn="l"/>
                <a:tab pos="1312863" algn="l"/>
                <a:tab pos="1970088" algn="l"/>
                <a:tab pos="2236788" algn="l"/>
                <a:tab pos="2627313" algn="l"/>
                <a:tab pos="3282950" algn="l"/>
                <a:tab pos="3940175" algn="l"/>
              </a:tabLst>
            </a:pPr>
            <a:r>
              <a:rPr lang="en-GB" sz="1400" b="1">
                <a:solidFill>
                  <a:srgbClr val="000066"/>
                </a:solidFill>
                <a:latin typeface="Times" charset="0"/>
              </a:rPr>
              <a:t>short</a:t>
            </a:r>
            <a:r>
              <a:rPr lang="en-GB" sz="1200">
                <a:solidFill>
                  <a:srgbClr val="000066"/>
                </a:solidFill>
                <a:latin typeface="Times" charset="0"/>
              </a:rPr>
              <a:t> : entier court sur 2 octets [-32768; 32767]</a:t>
            </a:r>
          </a:p>
          <a:p>
            <a:pPr marL="266700" lvl="2" indent="-177800" defTabSz="828675" eaLnBrk="0" hangingPunct="0">
              <a:spcAft>
                <a:spcPts val="300"/>
              </a:spcAft>
              <a:buClr>
                <a:srgbClr val="FFFFFF"/>
              </a:buClr>
              <a:buFontTx/>
              <a:buChar char="•"/>
              <a:tabLst>
                <a:tab pos="266700" algn="l"/>
                <a:tab pos="1312863" algn="l"/>
                <a:tab pos="1970088" algn="l"/>
                <a:tab pos="2236788" algn="l"/>
                <a:tab pos="2627313" algn="l"/>
                <a:tab pos="3282950" algn="l"/>
                <a:tab pos="3940175" algn="l"/>
              </a:tabLst>
            </a:pPr>
            <a:r>
              <a:rPr lang="en-GB" sz="1400" b="1">
                <a:solidFill>
                  <a:srgbClr val="000066"/>
                </a:solidFill>
                <a:latin typeface="Times" charset="0"/>
              </a:rPr>
              <a:t>int</a:t>
            </a:r>
            <a:r>
              <a:rPr lang="en-GB" sz="1200">
                <a:solidFill>
                  <a:srgbClr val="000066"/>
                </a:solidFill>
                <a:latin typeface="Times" charset="0"/>
              </a:rPr>
              <a:t> : entier sur 4 octets </a:t>
            </a:r>
          </a:p>
          <a:p>
            <a:pPr marL="266700" lvl="2" indent="-177800" defTabSz="828675" eaLnBrk="0" hangingPunct="0">
              <a:spcAft>
                <a:spcPts val="300"/>
              </a:spcAft>
              <a:buClr>
                <a:srgbClr val="FFFFFF"/>
              </a:buClr>
              <a:buFontTx/>
              <a:buChar char="•"/>
              <a:tabLst>
                <a:tab pos="266700" algn="l"/>
                <a:tab pos="1312863" algn="l"/>
                <a:tab pos="1970088" algn="l"/>
                <a:tab pos="2236788" algn="l"/>
                <a:tab pos="2627313" algn="l"/>
                <a:tab pos="3282950" algn="l"/>
                <a:tab pos="3940175" algn="l"/>
              </a:tabLst>
            </a:pPr>
            <a:r>
              <a:rPr lang="en-GB" sz="1400" b="1">
                <a:solidFill>
                  <a:srgbClr val="000066"/>
                </a:solidFill>
                <a:latin typeface="Times" charset="0"/>
              </a:rPr>
              <a:t>long</a:t>
            </a:r>
            <a:r>
              <a:rPr lang="en-GB" sz="1200">
                <a:solidFill>
                  <a:srgbClr val="000066"/>
                </a:solidFill>
                <a:latin typeface="Times" charset="0"/>
              </a:rPr>
              <a:t> : entier sur 4 octets</a:t>
            </a:r>
          </a:p>
          <a:p>
            <a:pPr marL="266700" lvl="2" indent="-177800" defTabSz="828675" eaLnBrk="0" hangingPunct="0">
              <a:spcAft>
                <a:spcPts val="300"/>
              </a:spcAft>
              <a:buClr>
                <a:srgbClr val="FFFFFF"/>
              </a:buClr>
              <a:buFontTx/>
              <a:buChar char="•"/>
              <a:tabLst>
                <a:tab pos="266700" algn="l"/>
                <a:tab pos="1312863" algn="l"/>
                <a:tab pos="1970088" algn="l"/>
                <a:tab pos="2236788" algn="l"/>
                <a:tab pos="2627313" algn="l"/>
                <a:tab pos="3282950" algn="l"/>
                <a:tab pos="3940175" algn="l"/>
              </a:tabLst>
            </a:pPr>
            <a:r>
              <a:rPr lang="en-GB" sz="1400" b="1">
                <a:solidFill>
                  <a:srgbClr val="000066"/>
                </a:solidFill>
                <a:latin typeface="Times" charset="0"/>
              </a:rPr>
              <a:t>float</a:t>
            </a:r>
            <a:r>
              <a:rPr lang="en-GB" sz="1200">
                <a:solidFill>
                  <a:srgbClr val="000066"/>
                </a:solidFill>
                <a:latin typeface="Times" charset="0"/>
              </a:rPr>
              <a:t> : réel simple précision (4 octets)</a:t>
            </a:r>
          </a:p>
          <a:p>
            <a:pPr marL="266700" lvl="2" indent="-177800" defTabSz="828675" eaLnBrk="0" hangingPunct="0">
              <a:spcAft>
                <a:spcPts val="300"/>
              </a:spcAft>
              <a:buClr>
                <a:srgbClr val="FFFFFF"/>
              </a:buClr>
              <a:buFontTx/>
              <a:buChar char="•"/>
              <a:tabLst>
                <a:tab pos="266700" algn="l"/>
                <a:tab pos="1312863" algn="l"/>
                <a:tab pos="1970088" algn="l"/>
                <a:tab pos="2236788" algn="l"/>
                <a:tab pos="2627313" algn="l"/>
                <a:tab pos="3282950" algn="l"/>
                <a:tab pos="3940175" algn="l"/>
              </a:tabLst>
            </a:pPr>
            <a:r>
              <a:rPr lang="en-GB" sz="1400" b="1">
                <a:solidFill>
                  <a:srgbClr val="000066"/>
                </a:solidFill>
                <a:latin typeface="Times" charset="0"/>
              </a:rPr>
              <a:t>double</a:t>
            </a:r>
            <a:r>
              <a:rPr lang="en-GB" sz="1200">
                <a:solidFill>
                  <a:srgbClr val="000066"/>
                </a:solidFill>
                <a:latin typeface="Times" charset="0"/>
              </a:rPr>
              <a:t> : réel double précision (8 octets)</a:t>
            </a:r>
          </a:p>
          <a:p>
            <a:pPr marL="266700" lvl="2" indent="-177800" defTabSz="828675" eaLnBrk="0" hangingPunct="0">
              <a:spcAft>
                <a:spcPts val="300"/>
              </a:spcAft>
              <a:buClr>
                <a:srgbClr val="FFFFFF"/>
              </a:buClr>
              <a:buFontTx/>
              <a:buChar char="•"/>
              <a:tabLst>
                <a:tab pos="266700" algn="l"/>
                <a:tab pos="1312863" algn="l"/>
                <a:tab pos="1970088" algn="l"/>
                <a:tab pos="2236788" algn="l"/>
                <a:tab pos="2627313" algn="l"/>
                <a:tab pos="3282950" algn="l"/>
                <a:tab pos="3940175" algn="l"/>
              </a:tabLst>
            </a:pPr>
            <a:r>
              <a:rPr lang="en-GB" sz="1200">
                <a:solidFill>
                  <a:srgbClr val="000066"/>
                </a:solidFill>
                <a:latin typeface="Times" charset="0"/>
              </a:rPr>
              <a:t>‡</a:t>
            </a:r>
            <a:r>
              <a:rPr lang="en-GB" sz="1600">
                <a:solidFill>
                  <a:srgbClr val="000066"/>
                </a:solidFill>
                <a:latin typeface="Times" charset="0"/>
              </a:rPr>
              <a:t> </a:t>
            </a:r>
            <a:r>
              <a:rPr lang="en-GB" sz="1400" b="1">
                <a:solidFill>
                  <a:srgbClr val="000066"/>
                </a:solidFill>
                <a:latin typeface="Times" charset="0"/>
              </a:rPr>
              <a:t>bool</a:t>
            </a:r>
            <a:r>
              <a:rPr lang="en-GB" sz="1200">
                <a:solidFill>
                  <a:srgbClr val="000066"/>
                </a:solidFill>
                <a:latin typeface="Times" charset="0"/>
              </a:rPr>
              <a:t> : booléen, prend la valeur true ou false</a:t>
            </a:r>
          </a:p>
          <a:p>
            <a:pPr marL="782638" lvl="1" indent="-260350" defTabSz="828675" eaLnBrk="0" hangingPunct="0">
              <a:spcAft>
                <a:spcPts val="300"/>
              </a:spcAft>
              <a:buClr>
                <a:srgbClr val="FFFFFF"/>
              </a:buClr>
              <a:buFontTx/>
              <a:buChar char="•"/>
              <a:tabLst>
                <a:tab pos="266700" algn="l"/>
                <a:tab pos="1312863" algn="l"/>
                <a:tab pos="1970088" algn="l"/>
                <a:tab pos="2236788" algn="l"/>
                <a:tab pos="2627313" algn="l"/>
                <a:tab pos="3282950" algn="l"/>
                <a:tab pos="3940175" algn="l"/>
              </a:tabLst>
            </a:pPr>
            <a:endParaRPr lang="en-GB" sz="1200">
              <a:solidFill>
                <a:srgbClr val="000066"/>
              </a:solidFill>
              <a:latin typeface="Times" charset="0"/>
            </a:endParaRPr>
          </a:p>
        </p:txBody>
      </p:sp>
      <p:sp>
        <p:nvSpPr>
          <p:cNvPr id="53261" name="Text Box 13"/>
          <p:cNvSpPr txBox="1">
            <a:spLocks noChangeArrowheads="1"/>
          </p:cNvSpPr>
          <p:nvPr/>
        </p:nvSpPr>
        <p:spPr bwMode="auto">
          <a:xfrm>
            <a:off x="4429125" y="5143500"/>
            <a:ext cx="3714750" cy="946150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marL="266700" indent="-168275" defTabSz="828675" eaLnBrk="0" hangingPunct="0">
              <a:spcAft>
                <a:spcPts val="300"/>
              </a:spcAft>
              <a:buClr>
                <a:srgbClr val="800000"/>
              </a:buClr>
              <a:buFont typeface="Arial" charset="0"/>
              <a:buChar char="•"/>
              <a:tabLst>
                <a:tab pos="541338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r>
              <a:rPr lang="en-GB" sz="1400">
                <a:solidFill>
                  <a:srgbClr val="800000"/>
                </a:solidFill>
                <a:latin typeface="Times" charset="0"/>
              </a:rPr>
              <a:t>Alias de type</a:t>
            </a:r>
          </a:p>
          <a:p>
            <a:pPr marL="266700" lvl="1" indent="-168275" defTabSz="828675">
              <a:spcAft>
                <a:spcPts val="300"/>
              </a:spcAft>
              <a:tabLst>
                <a:tab pos="541338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r>
              <a:rPr lang="en-GB" sz="1400">
                <a:solidFill>
                  <a:srgbClr val="000066"/>
                </a:solidFill>
              </a:rPr>
              <a:t>	</a:t>
            </a:r>
            <a:r>
              <a:rPr lang="en-GB" sz="1400" b="1">
                <a:solidFill>
                  <a:srgbClr val="000066"/>
                </a:solidFill>
              </a:rPr>
              <a:t>typedef</a:t>
            </a:r>
            <a:r>
              <a:rPr lang="en-GB" sz="1400">
                <a:solidFill>
                  <a:srgbClr val="000066"/>
                </a:solidFill>
              </a:rPr>
              <a:t> &lt;type&gt; &lt;alias&gt;</a:t>
            </a:r>
          </a:p>
          <a:p>
            <a:pPr marL="266700" lvl="1" indent="-168275" defTabSz="828675">
              <a:spcAft>
                <a:spcPts val="300"/>
              </a:spcAft>
              <a:tabLst>
                <a:tab pos="541338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r>
              <a:rPr lang="en-GB" sz="1400">
                <a:solidFill>
                  <a:srgbClr val="004000"/>
                </a:solidFill>
              </a:rPr>
              <a:t>		</a:t>
            </a:r>
            <a:r>
              <a:rPr lang="en-GB" sz="1200">
                <a:solidFill>
                  <a:srgbClr val="004000"/>
                </a:solidFill>
              </a:rPr>
              <a:t>Ex: typedef  unsigned short  USHORT</a:t>
            </a:r>
          </a:p>
          <a:p>
            <a:pPr marL="828675" lvl="2" defTabSz="828675">
              <a:spcAft>
                <a:spcPts val="300"/>
              </a:spcAft>
              <a:buClr>
                <a:schemeClr val="tx1"/>
              </a:buClr>
              <a:buFontTx/>
              <a:buChar char="•"/>
              <a:tabLst>
                <a:tab pos="541338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endParaRPr lang="en-GB" sz="1200">
              <a:solidFill>
                <a:srgbClr val="000066"/>
              </a:solidFill>
              <a:latin typeface="Times" charset="0"/>
            </a:endParaRPr>
          </a:p>
        </p:txBody>
      </p:sp>
      <p:sp>
        <p:nvSpPr>
          <p:cNvPr id="3080" name="Espace réservé du numéro de diapositive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A346B4-CD54-2347-9335-32BFB0A6FCEF}" type="slidenum">
              <a:rPr lang="fr-FR"/>
              <a:pPr/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 animBg="1"/>
      <p:bldP spid="53260" grpId="0" animBg="1"/>
      <p:bldP spid="5326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46113" y="322263"/>
            <a:ext cx="7807325" cy="1144587"/>
          </a:xfrm>
        </p:spPr>
        <p:txBody>
          <a:bodyPr lIns="0" tIns="0" rIns="0" bIns="0"/>
          <a:lstStyle/>
          <a:p>
            <a:pPr defTabSz="457200" eaLnBrk="1" hangingPunct="1">
              <a:buSzPct val="6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800"/>
              <a:t>Déclaration de variables (2)</a:t>
            </a: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285750" y="1928813"/>
            <a:ext cx="3524250" cy="1216025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marL="88900" defTabSz="828675" eaLnBrk="0" hangingPunct="0">
              <a:spcAft>
                <a:spcPts val="600"/>
              </a:spcAft>
              <a:buClr>
                <a:srgbClr val="800000"/>
              </a:buClr>
              <a:buFontTx/>
              <a:buChar char="•"/>
              <a:tabLst>
                <a:tab pos="392113" algn="l"/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r>
              <a:rPr lang="en-GB" sz="1600" b="1">
                <a:solidFill>
                  <a:srgbClr val="800000"/>
                </a:solidFill>
              </a:rPr>
              <a:t>Type  enum </a:t>
            </a:r>
          </a:p>
          <a:p>
            <a:pPr marL="88900" lvl="1" defTabSz="828675" eaLnBrk="0" hangingPunct="0">
              <a:spcAft>
                <a:spcPts val="600"/>
              </a:spcAft>
              <a:buClr>
                <a:srgbClr val="FFFFFF"/>
              </a:buClr>
              <a:tabLst>
                <a:tab pos="392113" algn="l"/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r>
              <a:rPr lang="en-GB" sz="1200">
                <a:solidFill>
                  <a:srgbClr val="004000"/>
                </a:solidFill>
              </a:rPr>
              <a:t>enum direction {nord, est, sud, ouest};</a:t>
            </a:r>
          </a:p>
          <a:p>
            <a:pPr marL="88900" lvl="1" defTabSz="828675" eaLnBrk="0" hangingPunct="0">
              <a:spcAft>
                <a:spcPts val="600"/>
              </a:spcAft>
              <a:buClr>
                <a:srgbClr val="FFFFFF"/>
              </a:buClr>
              <a:tabLst>
                <a:tab pos="392113" algn="l"/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r>
              <a:rPr lang="en-GB" sz="1200">
                <a:solidFill>
                  <a:srgbClr val="004000"/>
                </a:solidFill>
              </a:rPr>
              <a:t>enum direction vent = sud;</a:t>
            </a:r>
            <a:r>
              <a:rPr lang="en-GB" sz="1200">
                <a:solidFill>
                  <a:srgbClr val="008000"/>
                </a:solidFill>
              </a:rPr>
              <a:t>	</a:t>
            </a:r>
          </a:p>
          <a:p>
            <a:pPr marL="88900" lvl="1" defTabSz="828675" eaLnBrk="0" hangingPunct="0">
              <a:spcAft>
                <a:spcPts val="600"/>
              </a:spcAft>
              <a:buClr>
                <a:srgbClr val="FFFFFF"/>
              </a:buClr>
              <a:tabLst>
                <a:tab pos="392113" algn="l"/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r>
              <a:rPr lang="en-GB" sz="1200">
                <a:solidFill>
                  <a:srgbClr val="800000"/>
                </a:solidFill>
              </a:rPr>
              <a:t>Le compilateur associe à chaque direction un entier (int)  à partir de 0 (par défaut).</a:t>
            </a:r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0" y="6583363"/>
            <a:ext cx="12827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200">
                <a:latin typeface="Times" charset="0"/>
              </a:rPr>
              <a:t>‡ : propre au C++</a:t>
            </a:r>
            <a:endParaRPr lang="fr-FR" sz="1200">
              <a:latin typeface="Times" charset="0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4071938" y="1928813"/>
            <a:ext cx="4929187" cy="3554412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  <a:buFontTx/>
              <a:buChar char="•"/>
              <a:tabLst>
                <a:tab pos="1704975" algn="l"/>
              </a:tabLst>
            </a:pPr>
            <a:r>
              <a:rPr lang="en-GB" sz="1600" b="1">
                <a:solidFill>
                  <a:srgbClr val="800000"/>
                </a:solidFill>
              </a:rPr>
              <a:t>Type pointeur</a:t>
            </a:r>
          </a:p>
          <a:p>
            <a:pPr>
              <a:spcAft>
                <a:spcPts val="600"/>
              </a:spcAft>
              <a:tabLst>
                <a:tab pos="1704975" algn="l"/>
              </a:tabLst>
            </a:pPr>
            <a:r>
              <a:rPr lang="en-GB" sz="1200">
                <a:solidFill>
                  <a:srgbClr val="800000"/>
                </a:solidFill>
              </a:rPr>
              <a:t>Le C et le C++ permettent d'avoir accès aux adresses mémoires où sont stockées les variables. Un pointeur est une variable spécialisée permettant de stocker et de manipuler ces adresses.</a:t>
            </a:r>
          </a:p>
          <a:p>
            <a:pPr>
              <a:spcAft>
                <a:spcPts val="600"/>
              </a:spcAft>
              <a:tabLst>
                <a:tab pos="1704975" algn="l"/>
              </a:tabLst>
            </a:pPr>
            <a:r>
              <a:rPr lang="en-GB" sz="1200">
                <a:solidFill>
                  <a:srgbClr val="800000"/>
                </a:solidFill>
              </a:rPr>
              <a:t>L'adresse d'une variable </a:t>
            </a:r>
            <a:r>
              <a:rPr lang="en-GB" sz="1200">
                <a:solidFill>
                  <a:srgbClr val="FF0000"/>
                </a:solidFill>
              </a:rPr>
              <a:t>a</a:t>
            </a:r>
            <a:r>
              <a:rPr lang="en-GB" sz="1200">
                <a:solidFill>
                  <a:srgbClr val="800000"/>
                </a:solidFill>
              </a:rPr>
              <a:t> s‘écrit </a:t>
            </a:r>
            <a:r>
              <a:rPr lang="en-GB" sz="1200">
                <a:solidFill>
                  <a:srgbClr val="FF0000"/>
                </a:solidFill>
              </a:rPr>
              <a:t>&amp;a</a:t>
            </a:r>
            <a:r>
              <a:rPr lang="en-GB" sz="1200">
                <a:solidFill>
                  <a:srgbClr val="800000"/>
                </a:solidFill>
              </a:rPr>
              <a:t>. La taille de &amp;a dépend de la machine.</a:t>
            </a:r>
          </a:p>
          <a:p>
            <a:pPr>
              <a:spcAft>
                <a:spcPts val="600"/>
              </a:spcAft>
              <a:tabLst>
                <a:tab pos="1704975" algn="l"/>
              </a:tabLst>
            </a:pPr>
            <a:r>
              <a:rPr lang="en-GB" sz="1200">
                <a:solidFill>
                  <a:srgbClr val="800000"/>
                </a:solidFill>
              </a:rPr>
              <a:t>L'accès à la donnée stockée à l'adresse </a:t>
            </a:r>
            <a:r>
              <a:rPr lang="en-GB" sz="1200">
                <a:solidFill>
                  <a:srgbClr val="FF0000"/>
                </a:solidFill>
              </a:rPr>
              <a:t>pa</a:t>
            </a:r>
            <a:r>
              <a:rPr lang="en-GB" sz="1200">
                <a:solidFill>
                  <a:srgbClr val="800000"/>
                </a:solidFill>
              </a:rPr>
              <a:t> s'obtient par </a:t>
            </a:r>
            <a:r>
              <a:rPr lang="en-GB" sz="1200">
                <a:solidFill>
                  <a:srgbClr val="FF0000"/>
                </a:solidFill>
              </a:rPr>
              <a:t>*pa</a:t>
            </a:r>
            <a:r>
              <a:rPr lang="en-GB" sz="1200">
                <a:solidFill>
                  <a:srgbClr val="800000"/>
                </a:solidFill>
              </a:rPr>
              <a:t>. </a:t>
            </a:r>
          </a:p>
          <a:p>
            <a:pPr>
              <a:spcAft>
                <a:spcPts val="600"/>
              </a:spcAft>
              <a:tabLst>
                <a:tab pos="1704975" algn="l"/>
              </a:tabLst>
            </a:pPr>
            <a:endParaRPr lang="en-GB" sz="1200">
              <a:solidFill>
                <a:srgbClr val="800000"/>
              </a:solidFill>
            </a:endParaRPr>
          </a:p>
          <a:p>
            <a:pPr eaLnBrk="0" hangingPunct="0">
              <a:buClr>
                <a:srgbClr val="FFFFFF"/>
              </a:buClr>
              <a:buSzPct val="67000"/>
              <a:buFont typeface="StarBats" charset="0"/>
              <a:buNone/>
              <a:tabLst>
                <a:tab pos="1704975" algn="l"/>
              </a:tabLst>
            </a:pPr>
            <a:r>
              <a:rPr lang="en-GB" sz="1200">
                <a:solidFill>
                  <a:srgbClr val="004000"/>
                </a:solidFill>
              </a:rPr>
              <a:t>int *pa;</a:t>
            </a:r>
            <a:r>
              <a:rPr lang="en-GB" sz="1200">
                <a:solidFill>
                  <a:srgbClr val="008000"/>
                </a:solidFill>
              </a:rPr>
              <a:t>		</a:t>
            </a:r>
            <a:r>
              <a:rPr lang="en-GB" sz="1200">
                <a:solidFill>
                  <a:srgbClr val="000066"/>
                </a:solidFill>
              </a:rPr>
              <a:t>// pa est un pointeur sur une variable de type int</a:t>
            </a:r>
          </a:p>
          <a:p>
            <a:pPr eaLnBrk="0" hangingPunct="0">
              <a:buClr>
                <a:srgbClr val="FFFFFF"/>
              </a:buClr>
              <a:buSzPct val="67000"/>
              <a:buFont typeface="StarBats" charset="0"/>
              <a:buNone/>
              <a:tabLst>
                <a:tab pos="1704975" algn="l"/>
              </a:tabLst>
            </a:pPr>
            <a:r>
              <a:rPr lang="en-GB" sz="1200">
                <a:solidFill>
                  <a:srgbClr val="004000"/>
                </a:solidFill>
              </a:rPr>
              <a:t>int a = 4;</a:t>
            </a:r>
            <a:r>
              <a:rPr lang="en-GB" sz="1200">
                <a:solidFill>
                  <a:srgbClr val="008000"/>
                </a:solidFill>
              </a:rPr>
              <a:t>		</a:t>
            </a:r>
            <a:r>
              <a:rPr lang="en-GB" sz="1200">
                <a:solidFill>
                  <a:srgbClr val="000066"/>
                </a:solidFill>
              </a:rPr>
              <a:t> // a est un entier initialisé à la valeur 4</a:t>
            </a:r>
          </a:p>
          <a:p>
            <a:pPr eaLnBrk="0" hangingPunct="0">
              <a:buClr>
                <a:srgbClr val="FFFFFF"/>
              </a:buClr>
              <a:buSzPct val="67000"/>
              <a:buFont typeface="StarBats" charset="0"/>
              <a:buNone/>
              <a:tabLst>
                <a:tab pos="1704975" algn="l"/>
              </a:tabLst>
            </a:pPr>
            <a:endParaRPr lang="en-GB" sz="1200">
              <a:solidFill>
                <a:srgbClr val="000099"/>
              </a:solidFill>
            </a:endParaRPr>
          </a:p>
          <a:p>
            <a:pPr eaLnBrk="0" hangingPunct="0">
              <a:buClr>
                <a:srgbClr val="FFFFFF"/>
              </a:buClr>
              <a:buSzPct val="67000"/>
              <a:buFont typeface="StarBats" charset="0"/>
              <a:buNone/>
              <a:tabLst>
                <a:tab pos="1704975" algn="l"/>
              </a:tabLst>
            </a:pPr>
            <a:r>
              <a:rPr lang="en-GB" sz="1200">
                <a:solidFill>
                  <a:srgbClr val="004000"/>
                </a:solidFill>
              </a:rPr>
              <a:t>pa = &amp;a;</a:t>
            </a:r>
            <a:r>
              <a:rPr lang="en-GB" sz="1200">
                <a:solidFill>
                  <a:srgbClr val="008000"/>
                </a:solidFill>
              </a:rPr>
              <a:t>		</a:t>
            </a:r>
            <a:r>
              <a:rPr lang="en-GB" sz="1200">
                <a:solidFill>
                  <a:srgbClr val="000066"/>
                </a:solidFill>
              </a:rPr>
              <a:t>// initialisation du pointeur par l'adresse de a </a:t>
            </a:r>
          </a:p>
          <a:p>
            <a:pPr eaLnBrk="0" hangingPunct="0">
              <a:buClr>
                <a:srgbClr val="FFFFFF"/>
              </a:buClr>
              <a:buSzPct val="67000"/>
              <a:buFont typeface="StarBats" charset="0"/>
              <a:buNone/>
              <a:tabLst>
                <a:tab pos="1704975" algn="l"/>
              </a:tabLst>
            </a:pPr>
            <a:r>
              <a:rPr lang="en-GB" sz="1200">
                <a:solidFill>
                  <a:srgbClr val="004000"/>
                </a:solidFill>
              </a:rPr>
              <a:t>std::cout &lt;&lt;  *pa &lt;&lt; std::endl;</a:t>
            </a:r>
            <a:r>
              <a:rPr lang="en-GB" sz="1200">
                <a:solidFill>
                  <a:srgbClr val="008000"/>
                </a:solidFill>
              </a:rPr>
              <a:t>   </a:t>
            </a:r>
            <a:r>
              <a:rPr lang="en-GB" sz="1200">
                <a:solidFill>
                  <a:srgbClr val="000066"/>
                </a:solidFill>
              </a:rPr>
              <a:t>// affiche 4 à l'écran</a:t>
            </a:r>
            <a:r>
              <a:rPr lang="en-GB" sz="1400">
                <a:solidFill>
                  <a:srgbClr val="000066"/>
                </a:solidFill>
              </a:rPr>
              <a:t> </a:t>
            </a:r>
          </a:p>
          <a:p>
            <a:pPr eaLnBrk="0" hangingPunct="0">
              <a:buClr>
                <a:srgbClr val="FFFFFF"/>
              </a:buClr>
              <a:buSzPct val="67000"/>
              <a:buFont typeface="StarBats" charset="0"/>
              <a:buNone/>
              <a:tabLst>
                <a:tab pos="1704975" algn="l"/>
              </a:tabLst>
            </a:pPr>
            <a:endParaRPr lang="en-GB" sz="1400">
              <a:solidFill>
                <a:srgbClr val="000099"/>
              </a:solidFill>
            </a:endParaRPr>
          </a:p>
          <a:p>
            <a:pPr>
              <a:tabLst>
                <a:tab pos="1704975" algn="l"/>
              </a:tabLst>
            </a:pPr>
            <a:r>
              <a:rPr lang="en-GB" sz="1200">
                <a:solidFill>
                  <a:srgbClr val="800000"/>
                </a:solidFill>
              </a:rPr>
              <a:t>Un pointeur peut être initialisé à une valeur nulle :</a:t>
            </a:r>
          </a:p>
          <a:p>
            <a:pPr>
              <a:tabLst>
                <a:tab pos="1704975" algn="l"/>
              </a:tabLst>
            </a:pPr>
            <a:r>
              <a:rPr lang="en-GB" sz="1200">
                <a:solidFill>
                  <a:srgbClr val="004000"/>
                </a:solidFill>
              </a:rPr>
              <a:t>float *p;</a:t>
            </a:r>
          </a:p>
          <a:p>
            <a:pPr>
              <a:tabLst>
                <a:tab pos="1704975" algn="l"/>
              </a:tabLst>
            </a:pPr>
            <a:r>
              <a:rPr lang="en-GB" sz="1200">
                <a:solidFill>
                  <a:srgbClr val="004000"/>
                </a:solidFill>
              </a:rPr>
              <a:t>p = NULL;</a:t>
            </a:r>
            <a:endParaRPr lang="en-GB" sz="1400">
              <a:solidFill>
                <a:srgbClr val="004000"/>
              </a:solidFill>
            </a:endParaRPr>
          </a:p>
        </p:txBody>
      </p:sp>
      <p:sp>
        <p:nvSpPr>
          <p:cNvPr id="72717" name="Text Box 13"/>
          <p:cNvSpPr txBox="1">
            <a:spLocks noChangeArrowheads="1"/>
          </p:cNvSpPr>
          <p:nvPr/>
        </p:nvSpPr>
        <p:spPr bwMode="auto">
          <a:xfrm>
            <a:off x="285750" y="4429125"/>
            <a:ext cx="3524250" cy="1030288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marL="88900" defTabSz="828675" eaLnBrk="0" hangingPunct="0">
              <a:spcAft>
                <a:spcPts val="600"/>
              </a:spcAft>
              <a:buClr>
                <a:srgbClr val="800000"/>
              </a:buClr>
              <a:buFontTx/>
              <a:buChar char="•"/>
              <a:tabLst>
                <a:tab pos="1616075" algn="l"/>
                <a:tab pos="1793875" algn="l"/>
                <a:tab pos="1970088" algn="l"/>
                <a:tab pos="2627313" algn="l"/>
                <a:tab pos="3282950" algn="l"/>
                <a:tab pos="3940175" algn="l"/>
              </a:tabLst>
            </a:pPr>
            <a:r>
              <a:rPr lang="en-GB" sz="1600" b="1">
                <a:solidFill>
                  <a:srgbClr val="800000"/>
                </a:solidFill>
              </a:rPr>
              <a:t>Tableaux </a:t>
            </a:r>
          </a:p>
          <a:p>
            <a:pPr marL="88900" lvl="1" defTabSz="828675" eaLnBrk="0" hangingPunct="0">
              <a:spcAft>
                <a:spcPts val="600"/>
              </a:spcAft>
              <a:buClr>
                <a:srgbClr val="FFFFFF"/>
              </a:buClr>
              <a:tabLst>
                <a:tab pos="1616075" algn="l"/>
                <a:tab pos="1793875" algn="l"/>
                <a:tab pos="1970088" algn="l"/>
                <a:tab pos="2627313" algn="l"/>
                <a:tab pos="3282950" algn="l"/>
                <a:tab pos="3940175" algn="l"/>
              </a:tabLst>
            </a:pPr>
            <a:r>
              <a:rPr lang="en-GB" sz="1200">
                <a:solidFill>
                  <a:srgbClr val="004000"/>
                </a:solidFill>
              </a:rPr>
              <a:t>char t[10]; </a:t>
            </a:r>
            <a:r>
              <a:rPr lang="en-GB" sz="1200">
                <a:solidFill>
                  <a:srgbClr val="000066"/>
                </a:solidFill>
              </a:rPr>
              <a:t>	// tableau de 10 caractères</a:t>
            </a:r>
          </a:p>
          <a:p>
            <a:pPr marL="88900" lvl="1" defTabSz="828675" eaLnBrk="0" hangingPunct="0">
              <a:spcAft>
                <a:spcPts val="600"/>
              </a:spcAft>
              <a:buClr>
                <a:srgbClr val="FFFFFF"/>
              </a:buClr>
              <a:tabLst>
                <a:tab pos="1616075" algn="l"/>
                <a:tab pos="1793875" algn="l"/>
                <a:tab pos="1970088" algn="l"/>
                <a:tab pos="2627313" algn="l"/>
                <a:tab pos="3282950" algn="l"/>
                <a:tab pos="3940175" algn="l"/>
              </a:tabLst>
            </a:pPr>
            <a:r>
              <a:rPr lang="en-GB" sz="1200">
                <a:solidFill>
                  <a:srgbClr val="004000"/>
                </a:solidFill>
              </a:rPr>
              <a:t>double u[10][20];</a:t>
            </a:r>
            <a:r>
              <a:rPr lang="en-GB" sz="1200">
                <a:solidFill>
                  <a:srgbClr val="000066"/>
                </a:solidFill>
              </a:rPr>
              <a:t>	// tableau à 2 dimensions</a:t>
            </a:r>
            <a:endParaRPr lang="en-GB" sz="1200">
              <a:solidFill>
                <a:srgbClr val="000000"/>
              </a:solidFill>
            </a:endParaRPr>
          </a:p>
          <a:p>
            <a:pPr marL="88900" defTabSz="828675" eaLnBrk="0" hangingPunct="0">
              <a:spcAft>
                <a:spcPts val="600"/>
              </a:spcAft>
              <a:buClr>
                <a:srgbClr val="FFFFFF"/>
              </a:buClr>
              <a:tabLst>
                <a:tab pos="1616075" algn="l"/>
                <a:tab pos="1793875" algn="l"/>
                <a:tab pos="1970088" algn="l"/>
                <a:tab pos="2627313" algn="l"/>
                <a:tab pos="3282950" algn="l"/>
                <a:tab pos="3940175" algn="l"/>
              </a:tabLst>
            </a:pPr>
            <a:r>
              <a:rPr lang="en-GB" sz="1200">
                <a:solidFill>
                  <a:srgbClr val="CC0000"/>
                </a:solidFill>
              </a:rPr>
              <a:t>Attention :</a:t>
            </a:r>
            <a:r>
              <a:rPr lang="en-GB" sz="1200">
                <a:solidFill>
                  <a:srgbClr val="800000"/>
                </a:solidFill>
              </a:rPr>
              <a:t> les indices d'un tableau commencent à </a:t>
            </a:r>
            <a:r>
              <a:rPr lang="en-GB" sz="1200">
                <a:solidFill>
                  <a:srgbClr val="FF0000"/>
                </a:solidFill>
              </a:rPr>
              <a:t>0</a:t>
            </a:r>
            <a:r>
              <a:rPr lang="en-GB" sz="1200">
                <a:solidFill>
                  <a:srgbClr val="800000"/>
                </a:solidFill>
              </a:rPr>
              <a:t>.</a:t>
            </a:r>
          </a:p>
        </p:txBody>
      </p:sp>
      <p:sp>
        <p:nvSpPr>
          <p:cNvPr id="72718" name="Text Box 14"/>
          <p:cNvSpPr txBox="1">
            <a:spLocks noChangeArrowheads="1"/>
          </p:cNvSpPr>
          <p:nvPr/>
        </p:nvSpPr>
        <p:spPr bwMode="auto">
          <a:xfrm>
            <a:off x="285750" y="3286125"/>
            <a:ext cx="3524250" cy="954088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marL="88900" defTabSz="828675" eaLnBrk="0" hangingPunct="0">
              <a:spcAft>
                <a:spcPts val="600"/>
              </a:spcAft>
              <a:buClr>
                <a:srgbClr val="800000"/>
              </a:buClr>
              <a:buFontTx/>
              <a:buChar char="•"/>
              <a:tabLst>
                <a:tab pos="392113" algn="l"/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r>
              <a:rPr lang="en-GB" sz="1600" b="1">
                <a:solidFill>
                  <a:srgbClr val="800000"/>
                </a:solidFill>
              </a:rPr>
              <a:t>Type  void </a:t>
            </a:r>
          </a:p>
          <a:p>
            <a:pPr marL="88900" lvl="1" defTabSz="828675" eaLnBrk="0" hangingPunct="0">
              <a:spcAft>
                <a:spcPts val="600"/>
              </a:spcAft>
              <a:buClr>
                <a:srgbClr val="FFFFFF"/>
              </a:buClr>
              <a:tabLst>
                <a:tab pos="392113" algn="l"/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r>
              <a:rPr lang="en-GB" sz="1200">
                <a:solidFill>
                  <a:srgbClr val="800000"/>
                </a:solidFill>
              </a:rPr>
              <a:t>C’est un pseudo-type qui signifie “rien”. </a:t>
            </a:r>
          </a:p>
          <a:p>
            <a:pPr marL="88900" lvl="1" defTabSz="828675" eaLnBrk="0" hangingPunct="0">
              <a:spcAft>
                <a:spcPts val="600"/>
              </a:spcAft>
              <a:buClr>
                <a:srgbClr val="FFFFFF"/>
              </a:buClr>
              <a:tabLst>
                <a:tab pos="392113" algn="l"/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</a:tabLst>
            </a:pPr>
            <a:r>
              <a:rPr lang="en-GB" sz="1200">
                <a:solidFill>
                  <a:srgbClr val="800000"/>
                </a:solidFill>
              </a:rPr>
              <a:t>S’utilise comme type de pointeur ou comme type de retour d’une fonction.</a:t>
            </a:r>
            <a:endParaRPr lang="en-GB" sz="1500">
              <a:solidFill>
                <a:srgbClr val="800000"/>
              </a:solidFill>
            </a:endParaRPr>
          </a:p>
        </p:txBody>
      </p:sp>
      <p:sp>
        <p:nvSpPr>
          <p:cNvPr id="4104" name="Espace réservé du numéro de diapositive 1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E0A731E-01D4-C845-B314-E48BF31BF7DB}" type="slidenum">
              <a:rPr lang="fr-FR"/>
              <a:pPr/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7" grpId="0" animBg="1"/>
      <p:bldP spid="727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714375" y="142875"/>
            <a:ext cx="7772400" cy="1143000"/>
          </a:xfrm>
        </p:spPr>
        <p:txBody>
          <a:bodyPr/>
          <a:lstStyle/>
          <a:p>
            <a:pPr eaLnBrk="1" hangingPunct="1"/>
            <a:r>
              <a:rPr lang="fr-FR" sz="2800"/>
              <a:t>Durée de vie d'une variable statique</a:t>
            </a: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214313" y="1285875"/>
            <a:ext cx="8137525" cy="552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  <a:buClr>
                <a:srgbClr val="800000"/>
              </a:buClr>
              <a:buFont typeface="Arial" charset="0"/>
              <a:buChar char="•"/>
            </a:pPr>
            <a:r>
              <a:rPr lang="en-GB" sz="1400">
                <a:solidFill>
                  <a:srgbClr val="800000"/>
                </a:solidFill>
              </a:rPr>
              <a:t>Rappel : en C et C++, toute variable doit être déclarée.</a:t>
            </a:r>
          </a:p>
          <a:p>
            <a:pPr>
              <a:buClr>
                <a:srgbClr val="800000"/>
              </a:buClr>
              <a:buFont typeface="Arial" charset="0"/>
              <a:buChar char="•"/>
            </a:pPr>
            <a:endParaRPr lang="en-GB" sz="1400">
              <a:solidFill>
                <a:srgbClr val="800000"/>
              </a:solidFill>
            </a:endParaRPr>
          </a:p>
          <a:p>
            <a:pPr>
              <a:spcBef>
                <a:spcPct val="20000"/>
              </a:spcBef>
              <a:buClr>
                <a:srgbClr val="800000"/>
              </a:buClr>
              <a:buFont typeface="Arial" charset="0"/>
              <a:buChar char="•"/>
            </a:pPr>
            <a:r>
              <a:rPr lang="en-GB" sz="1400">
                <a:solidFill>
                  <a:srgbClr val="800000"/>
                </a:solidFill>
              </a:rPr>
              <a:t>On appelle </a:t>
            </a:r>
            <a:r>
              <a:rPr lang="en-GB" sz="1400" b="1">
                <a:solidFill>
                  <a:srgbClr val="800000"/>
                </a:solidFill>
              </a:rPr>
              <a:t>portée de nom </a:t>
            </a:r>
            <a:r>
              <a:rPr lang="en-GB" sz="1400">
                <a:solidFill>
                  <a:srgbClr val="800000"/>
                </a:solidFill>
              </a:rPr>
              <a:t>la portion du code où le nom d'une variable est connu. Elle commence à la ligne de déclaration et se termine à la fin du bloc dans lequel elle est définie (marqué par </a:t>
            </a:r>
            <a:r>
              <a:rPr lang="en-GB" sz="1400" b="1">
                <a:solidFill>
                  <a:srgbClr val="800000"/>
                </a:solidFill>
              </a:rPr>
              <a:t>}</a:t>
            </a:r>
            <a:r>
              <a:rPr lang="en-GB" sz="1400">
                <a:solidFill>
                  <a:srgbClr val="800000"/>
                </a:solidFill>
              </a:rPr>
              <a:t>). </a:t>
            </a:r>
          </a:p>
          <a:p>
            <a:pPr>
              <a:spcBef>
                <a:spcPct val="20000"/>
              </a:spcBef>
              <a:buClr>
                <a:srgbClr val="800000"/>
              </a:buClr>
              <a:buFont typeface="Arial" charset="0"/>
              <a:buChar char="•"/>
            </a:pPr>
            <a:endParaRPr lang="en-GB" sz="1400">
              <a:solidFill>
                <a:srgbClr val="800000"/>
              </a:solidFill>
            </a:endParaRPr>
          </a:p>
          <a:p>
            <a:pPr>
              <a:spcBef>
                <a:spcPct val="20000"/>
              </a:spcBef>
              <a:buClr>
                <a:srgbClr val="800000"/>
              </a:buClr>
              <a:buFont typeface="Arial" charset="0"/>
              <a:buChar char="•"/>
            </a:pPr>
            <a:endParaRPr lang="en-GB" sz="1400">
              <a:solidFill>
                <a:srgbClr val="800000"/>
              </a:solidFill>
            </a:endParaRPr>
          </a:p>
          <a:p>
            <a:pPr>
              <a:spcBef>
                <a:spcPct val="20000"/>
              </a:spcBef>
              <a:buClr>
                <a:srgbClr val="800000"/>
              </a:buClr>
            </a:pPr>
            <a:endParaRPr lang="en-GB" sz="1400">
              <a:solidFill>
                <a:srgbClr val="800000"/>
              </a:solidFill>
            </a:endParaRPr>
          </a:p>
          <a:p>
            <a:pPr>
              <a:spcBef>
                <a:spcPct val="20000"/>
              </a:spcBef>
              <a:buClr>
                <a:srgbClr val="800000"/>
              </a:buClr>
            </a:pPr>
            <a:endParaRPr lang="en-GB" sz="1400">
              <a:solidFill>
                <a:srgbClr val="800000"/>
              </a:solidFill>
            </a:endParaRPr>
          </a:p>
          <a:p>
            <a:pPr>
              <a:spcBef>
                <a:spcPct val="20000"/>
              </a:spcBef>
              <a:buClr>
                <a:srgbClr val="800000"/>
              </a:buClr>
              <a:buFont typeface="Arial" charset="0"/>
              <a:buChar char="•"/>
            </a:pPr>
            <a:endParaRPr lang="en-GB" sz="1400">
              <a:solidFill>
                <a:srgbClr val="800000"/>
              </a:solidFill>
            </a:endParaRPr>
          </a:p>
          <a:p>
            <a:pPr>
              <a:spcBef>
                <a:spcPct val="20000"/>
              </a:spcBef>
              <a:buClr>
                <a:srgbClr val="800000"/>
              </a:buClr>
              <a:buFont typeface="Arial" charset="0"/>
              <a:buChar char="•"/>
            </a:pPr>
            <a:endParaRPr lang="en-GB" sz="1400">
              <a:solidFill>
                <a:srgbClr val="004000"/>
              </a:solidFill>
            </a:endParaRPr>
          </a:p>
          <a:p>
            <a:pPr>
              <a:spcBef>
                <a:spcPct val="20000"/>
              </a:spcBef>
              <a:buClr>
                <a:srgbClr val="800000"/>
              </a:buClr>
            </a:pPr>
            <a:endParaRPr lang="en-GB" sz="1400">
              <a:solidFill>
                <a:srgbClr val="004000"/>
              </a:solidFill>
            </a:endParaRPr>
          </a:p>
          <a:p>
            <a:pPr>
              <a:spcBef>
                <a:spcPct val="20000"/>
              </a:spcBef>
              <a:buClr>
                <a:srgbClr val="800000"/>
              </a:buClr>
              <a:buFont typeface="Arial" charset="0"/>
              <a:buChar char="•"/>
            </a:pPr>
            <a:r>
              <a:rPr lang="en-GB" sz="1400"/>
              <a:t>Par conséquent, si la variable est de type complexe, l'objet est systématiquement détruit à la fin de la portée de nom.</a:t>
            </a:r>
          </a:p>
          <a:p>
            <a:pPr>
              <a:spcBef>
                <a:spcPct val="20000"/>
              </a:spcBef>
              <a:buClr>
                <a:srgbClr val="800000"/>
              </a:buClr>
            </a:pPr>
            <a:endParaRPr lang="en-GB" sz="1400">
              <a:solidFill>
                <a:srgbClr val="800000"/>
              </a:solidFill>
            </a:endParaRPr>
          </a:p>
          <a:p>
            <a:pPr>
              <a:spcBef>
                <a:spcPct val="20000"/>
              </a:spcBef>
              <a:buClr>
                <a:srgbClr val="800000"/>
              </a:buClr>
              <a:buFont typeface="Arial" charset="0"/>
              <a:buChar char="•"/>
            </a:pPr>
            <a:r>
              <a:rPr lang="fr-FR" sz="1400"/>
              <a:t>La déclaration d'une variable locale "n" cache des déclarations de "n" dans</a:t>
            </a:r>
          </a:p>
          <a:p>
            <a:pPr lvl="1">
              <a:spcBef>
                <a:spcPct val="20000"/>
              </a:spcBef>
              <a:buClr>
                <a:srgbClr val="800000"/>
              </a:buClr>
              <a:buFont typeface="Wingdings" charset="2"/>
              <a:buChar char="ü"/>
            </a:pPr>
            <a:r>
              <a:rPr lang="fr-FR" sz="1400"/>
              <a:t>des blocs englobant </a:t>
            </a:r>
          </a:p>
          <a:p>
            <a:pPr lvl="1">
              <a:spcBef>
                <a:spcPct val="20000"/>
              </a:spcBef>
              <a:buClr>
                <a:srgbClr val="800000"/>
              </a:buClr>
              <a:buFont typeface="Wingdings" charset="2"/>
              <a:buChar char="ü"/>
            </a:pPr>
            <a:r>
              <a:rPr lang="fr-FR" sz="1400"/>
              <a:t>des déclarations globales de n (à n'utiliser qu'exceptionnellement).</a:t>
            </a:r>
          </a:p>
          <a:p>
            <a:pPr lvl="1">
              <a:spcBef>
                <a:spcPct val="20000"/>
              </a:spcBef>
              <a:buClr>
                <a:srgbClr val="800000"/>
              </a:buClr>
              <a:buFont typeface="Wingdings" charset="2"/>
              <a:buChar char="ü"/>
            </a:pPr>
            <a:r>
              <a:rPr lang="fr-FR" sz="1400"/>
              <a:t>l'interface de la classe à laquelle la fonction appartient, d'où l'intérêt d'utiliser une nomenclature spécifique pour les données membres</a:t>
            </a:r>
            <a:endParaRPr lang="en-GB" sz="1400">
              <a:solidFill>
                <a:srgbClr val="800000"/>
              </a:solidFill>
            </a:endParaRPr>
          </a:p>
          <a:p>
            <a:pPr>
              <a:spcBef>
                <a:spcPct val="20000"/>
              </a:spcBef>
              <a:buClr>
                <a:srgbClr val="800000"/>
              </a:buClr>
              <a:buFont typeface="Arial" charset="0"/>
              <a:buChar char="•"/>
            </a:pPr>
            <a:endParaRPr lang="en-GB" sz="1400">
              <a:solidFill>
                <a:srgbClr val="800000"/>
              </a:solidFill>
            </a:endParaRPr>
          </a:p>
          <a:p>
            <a:pPr>
              <a:spcBef>
                <a:spcPct val="20000"/>
              </a:spcBef>
              <a:buClr>
                <a:srgbClr val="800000"/>
              </a:buClr>
              <a:buFont typeface="Arial" charset="0"/>
              <a:buChar char="•"/>
            </a:pPr>
            <a:r>
              <a:rPr lang="en-GB" sz="1400">
                <a:solidFill>
                  <a:srgbClr val="800000"/>
                </a:solidFill>
              </a:rPr>
              <a:t>Cas particulier : une variable de type </a:t>
            </a:r>
            <a:r>
              <a:rPr lang="en-GB" sz="1400" b="1">
                <a:solidFill>
                  <a:srgbClr val="800000"/>
                </a:solidFill>
              </a:rPr>
              <a:t>static</a:t>
            </a:r>
            <a:r>
              <a:rPr lang="en-GB" sz="1400">
                <a:solidFill>
                  <a:srgbClr val="800000"/>
                </a:solidFill>
              </a:rPr>
              <a:t> est connue pendant toute la durée du programme.</a:t>
            </a:r>
            <a:endParaRPr lang="en-GB" sz="1400">
              <a:solidFill>
                <a:schemeClr val="accent1"/>
              </a:solidFill>
            </a:endParaRPr>
          </a:p>
          <a:p>
            <a:pPr>
              <a:buFont typeface="Arial" charset="0"/>
              <a:buChar char="•"/>
            </a:pPr>
            <a:endParaRPr lang="fr-FR" sz="1400"/>
          </a:p>
        </p:txBody>
      </p:sp>
      <p:sp>
        <p:nvSpPr>
          <p:cNvPr id="5" name="Rectangle 4"/>
          <p:cNvSpPr/>
          <p:nvPr/>
        </p:nvSpPr>
        <p:spPr>
          <a:xfrm>
            <a:off x="1428750" y="2357438"/>
            <a:ext cx="5000625" cy="144621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88900">
              <a:buClr>
                <a:srgbClr val="800000"/>
              </a:buClr>
              <a:tabLst>
                <a:tab pos="266700" algn="l"/>
                <a:tab pos="541338" algn="l"/>
                <a:tab pos="2147888" algn="l"/>
              </a:tabLst>
            </a:pPr>
            <a:r>
              <a:rPr lang="en-GB" sz="1100">
                <a:solidFill>
                  <a:srgbClr val="004000"/>
                </a:solidFill>
              </a:rPr>
              <a:t>void MaFonction()</a:t>
            </a:r>
          </a:p>
          <a:p>
            <a:pPr marL="88900">
              <a:buClr>
                <a:srgbClr val="800000"/>
              </a:buClr>
              <a:tabLst>
                <a:tab pos="266700" algn="l"/>
                <a:tab pos="541338" algn="l"/>
                <a:tab pos="2147888" algn="l"/>
              </a:tabLst>
            </a:pPr>
            <a:r>
              <a:rPr lang="en-GB" sz="1100">
                <a:solidFill>
                  <a:srgbClr val="004000"/>
                </a:solidFill>
              </a:rPr>
              <a:t>{ </a:t>
            </a:r>
          </a:p>
          <a:p>
            <a:pPr marL="88900">
              <a:buClr>
                <a:srgbClr val="800000"/>
              </a:buClr>
              <a:tabLst>
                <a:tab pos="266700" algn="l"/>
                <a:tab pos="541338" algn="l"/>
                <a:tab pos="2147888" algn="l"/>
              </a:tabLst>
            </a:pPr>
            <a:r>
              <a:rPr lang="en-GB" sz="1100">
                <a:solidFill>
                  <a:srgbClr val="004000"/>
                </a:solidFill>
              </a:rPr>
              <a:t>	int i;		</a:t>
            </a:r>
            <a:r>
              <a:rPr lang="en-GB" sz="1100">
                <a:solidFill>
                  <a:srgbClr val="19334D"/>
                </a:solidFill>
              </a:rPr>
              <a:t>// i est connu jusqu'à la fin de la fonction</a:t>
            </a:r>
          </a:p>
          <a:p>
            <a:pPr marL="88900">
              <a:buClr>
                <a:srgbClr val="800000"/>
              </a:buClr>
              <a:tabLst>
                <a:tab pos="266700" algn="l"/>
                <a:tab pos="541338" algn="l"/>
                <a:tab pos="2147888" algn="l"/>
              </a:tabLst>
            </a:pPr>
            <a:r>
              <a:rPr lang="en-GB" sz="1100">
                <a:solidFill>
                  <a:srgbClr val="004000"/>
                </a:solidFill>
              </a:rPr>
              <a:t>	for (i = 0; i &lt; 10; i++) {</a:t>
            </a:r>
          </a:p>
          <a:p>
            <a:pPr marL="88900">
              <a:buClr>
                <a:srgbClr val="800000"/>
              </a:buClr>
              <a:tabLst>
                <a:tab pos="266700" algn="l"/>
                <a:tab pos="541338" algn="l"/>
                <a:tab pos="2147888" algn="l"/>
              </a:tabLst>
            </a:pPr>
            <a:r>
              <a:rPr lang="en-GB" sz="1100">
                <a:solidFill>
                  <a:srgbClr val="004000"/>
                </a:solidFill>
              </a:rPr>
              <a:t>		int j = 2*i;	</a:t>
            </a:r>
            <a:r>
              <a:rPr lang="en-GB" sz="1100">
                <a:solidFill>
                  <a:srgbClr val="19334D"/>
                </a:solidFill>
              </a:rPr>
              <a:t> // j est connu uniquement dans la boucle for</a:t>
            </a:r>
          </a:p>
          <a:p>
            <a:pPr marL="88900">
              <a:buClr>
                <a:srgbClr val="800000"/>
              </a:buClr>
              <a:tabLst>
                <a:tab pos="266700" algn="l"/>
                <a:tab pos="541338" algn="l"/>
                <a:tab pos="2147888" algn="l"/>
              </a:tabLst>
            </a:pPr>
            <a:r>
              <a:rPr lang="en-GB" sz="1100">
                <a:solidFill>
                  <a:srgbClr val="004000"/>
                </a:solidFill>
              </a:rPr>
              <a:t>		std::cout &lt;&lt; j &lt;&lt; std::endl;</a:t>
            </a:r>
          </a:p>
          <a:p>
            <a:pPr marL="88900">
              <a:buClr>
                <a:srgbClr val="800000"/>
              </a:buClr>
              <a:tabLst>
                <a:tab pos="266700" algn="l"/>
                <a:tab pos="541338" algn="l"/>
                <a:tab pos="2147888" algn="l"/>
              </a:tabLst>
            </a:pPr>
            <a:r>
              <a:rPr lang="en-GB" sz="1100">
                <a:solidFill>
                  <a:srgbClr val="004000"/>
                </a:solidFill>
              </a:rPr>
              <a:t>	}</a:t>
            </a:r>
          </a:p>
          <a:p>
            <a:pPr marL="88900">
              <a:buClr>
                <a:srgbClr val="800000"/>
              </a:buClr>
              <a:tabLst>
                <a:tab pos="266700" algn="l"/>
                <a:tab pos="541338" algn="l"/>
                <a:tab pos="2147888" algn="l"/>
              </a:tabLst>
            </a:pPr>
            <a:r>
              <a:rPr lang="en-GB" sz="1100">
                <a:solidFill>
                  <a:srgbClr val="004000"/>
                </a:solidFill>
              </a:rPr>
              <a:t>}</a:t>
            </a:r>
            <a:endParaRPr lang="fr-FR" sz="11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fr-FR" sz="2800"/>
              <a:t>Gestion dynamique de la mémoire : new / delete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785813" y="1785938"/>
            <a:ext cx="7696200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fr-FR" sz="1600">
              <a:solidFill>
                <a:srgbClr val="800000"/>
              </a:solidFill>
            </a:endParaRPr>
          </a:p>
          <a:p>
            <a:pPr>
              <a:buFontTx/>
              <a:buChar char="•"/>
            </a:pPr>
            <a:r>
              <a:rPr lang="fr-FR" sz="1600">
                <a:solidFill>
                  <a:srgbClr val="800000"/>
                </a:solidFill>
              </a:rPr>
              <a:t>L’allocation dynamique permet de s’affranchir des règles de portée de nom imposées par l'instanciation statique. C’est alors au programmeur de gérer la mémoire via</a:t>
            </a:r>
          </a:p>
          <a:p>
            <a:r>
              <a:rPr lang="fr-FR" sz="1600">
                <a:solidFill>
                  <a:srgbClr val="800000"/>
                </a:solidFill>
              </a:rPr>
              <a:t>	- l’utilisation des pointeurs</a:t>
            </a:r>
          </a:p>
          <a:p>
            <a:r>
              <a:rPr lang="fr-FR" sz="1600">
                <a:solidFill>
                  <a:srgbClr val="800000"/>
                </a:solidFill>
              </a:rPr>
              <a:t>	- les opérateurs </a:t>
            </a:r>
            <a:r>
              <a:rPr lang="fr-FR" sz="1600">
                <a:solidFill>
                  <a:srgbClr val="FF0000"/>
                </a:solidFill>
              </a:rPr>
              <a:t>new</a:t>
            </a:r>
            <a:r>
              <a:rPr lang="fr-FR" sz="1600">
                <a:solidFill>
                  <a:srgbClr val="800000"/>
                </a:solidFill>
              </a:rPr>
              <a:t> et </a:t>
            </a:r>
            <a:r>
              <a:rPr lang="fr-FR" sz="1600">
                <a:solidFill>
                  <a:srgbClr val="FF0000"/>
                </a:solidFill>
              </a:rPr>
              <a:t>delete</a:t>
            </a:r>
          </a:p>
          <a:p>
            <a:pPr>
              <a:buFontTx/>
              <a:buChar char="•"/>
            </a:pPr>
            <a:endParaRPr lang="fr-FR" sz="1600">
              <a:solidFill>
                <a:srgbClr val="FF0000"/>
              </a:solidFill>
            </a:endParaRPr>
          </a:p>
          <a:p>
            <a:pPr>
              <a:buFontTx/>
              <a:buChar char="•"/>
            </a:pPr>
            <a:r>
              <a:rPr lang="fr-FR" sz="1600">
                <a:solidFill>
                  <a:srgbClr val="800000"/>
                </a:solidFill>
              </a:rPr>
              <a:t>L’opérateur </a:t>
            </a:r>
            <a:r>
              <a:rPr lang="fr-FR" sz="1600">
                <a:solidFill>
                  <a:srgbClr val="FF0000"/>
                </a:solidFill>
              </a:rPr>
              <a:t>new</a:t>
            </a:r>
            <a:r>
              <a:rPr lang="fr-FR" sz="1600">
                <a:solidFill>
                  <a:srgbClr val="800000"/>
                </a:solidFill>
              </a:rPr>
              <a:t> permet d’instancier un objet : il réserve la place mémoire pour le stocker, engendre l’appel du constructeur et </a:t>
            </a:r>
            <a:r>
              <a:rPr lang="fr-FR" sz="1600">
                <a:solidFill>
                  <a:srgbClr val="FF0000"/>
                </a:solidFill>
              </a:rPr>
              <a:t>retourne l’adresse mémoire de la zone réservée</a:t>
            </a:r>
          </a:p>
          <a:p>
            <a:pPr>
              <a:buFontTx/>
              <a:buChar char="•"/>
            </a:pPr>
            <a:endParaRPr lang="fr-FR" sz="1600">
              <a:solidFill>
                <a:srgbClr val="FF0000"/>
              </a:solidFill>
            </a:endParaRPr>
          </a:p>
          <a:p>
            <a:pPr>
              <a:buFontTx/>
              <a:buChar char="•"/>
            </a:pPr>
            <a:r>
              <a:rPr lang="fr-FR" sz="1600">
                <a:solidFill>
                  <a:srgbClr val="800000"/>
                </a:solidFill>
              </a:rPr>
              <a:t>L’opérateur </a:t>
            </a:r>
            <a:r>
              <a:rPr lang="fr-FR" sz="1600">
                <a:solidFill>
                  <a:srgbClr val="FF0000"/>
                </a:solidFill>
              </a:rPr>
              <a:t>delete</a:t>
            </a:r>
            <a:r>
              <a:rPr lang="fr-FR" sz="1600">
                <a:solidFill>
                  <a:srgbClr val="800000"/>
                </a:solidFill>
              </a:rPr>
              <a:t> engendre l’appel du destructeur puis libère la place mémoire</a:t>
            </a:r>
          </a:p>
          <a:p>
            <a:pPr>
              <a:buFontTx/>
              <a:buChar char="•"/>
            </a:pPr>
            <a:endParaRPr lang="fr-FR" sz="1600">
              <a:solidFill>
                <a:srgbClr val="000066"/>
              </a:solidFill>
            </a:endParaRPr>
          </a:p>
          <a:p>
            <a:pPr>
              <a:buFontTx/>
              <a:buChar char="•"/>
            </a:pPr>
            <a:r>
              <a:rPr lang="fr-FR" sz="1600">
                <a:solidFill>
                  <a:srgbClr val="800000"/>
                </a:solidFill>
              </a:rPr>
              <a:t>Les opérateurs </a:t>
            </a:r>
            <a:r>
              <a:rPr lang="fr-FR" sz="1600">
                <a:solidFill>
                  <a:srgbClr val="FF0000"/>
                </a:solidFill>
              </a:rPr>
              <a:t>new</a:t>
            </a:r>
            <a:r>
              <a:rPr lang="fr-FR" sz="1600">
                <a:solidFill>
                  <a:srgbClr val="800000"/>
                </a:solidFill>
              </a:rPr>
              <a:t> et </a:t>
            </a:r>
            <a:r>
              <a:rPr lang="fr-FR" sz="1600">
                <a:solidFill>
                  <a:srgbClr val="FF0000"/>
                </a:solidFill>
              </a:rPr>
              <a:t>delete </a:t>
            </a:r>
            <a:r>
              <a:rPr lang="fr-FR" sz="1600">
                <a:solidFill>
                  <a:srgbClr val="800000"/>
                </a:solidFill>
              </a:rPr>
              <a:t>s’appliquent aussi bien aux types simples qu’aux types complexes (classes).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sz="half" idx="2"/>
          </p:nvPr>
        </p:nvSpPr>
        <p:spPr>
          <a:xfrm rot="16200000">
            <a:off x="-207168" y="2112168"/>
            <a:ext cx="1066800" cy="347663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sz="1400" b="1" i="1">
                <a:solidFill>
                  <a:srgbClr val="000066"/>
                </a:solidFill>
              </a:rPr>
              <a:t>Type simple</a:t>
            </a:r>
          </a:p>
          <a:p>
            <a:pPr algn="ctr" eaLnBrk="1" hangingPunct="1">
              <a:buFontTx/>
              <a:buNone/>
            </a:pPr>
            <a:endParaRPr lang="fr-FR" sz="1400"/>
          </a:p>
          <a:p>
            <a:pPr eaLnBrk="1" hangingPunct="1">
              <a:buFontTx/>
              <a:buNone/>
            </a:pPr>
            <a:endParaRPr lang="fr-FR" sz="1400"/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077200" cy="685800"/>
          </a:xfrm>
          <a:noFill/>
        </p:spPr>
        <p:txBody>
          <a:bodyPr/>
          <a:lstStyle/>
          <a:p>
            <a:pPr eaLnBrk="1" hangingPunct="1"/>
            <a:r>
              <a:rPr lang="fr-FR" sz="2800"/>
              <a:t>Instanciation dynamique vs statique : synthèse</a:t>
            </a:r>
          </a:p>
        </p:txBody>
      </p:sp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5562600" y="3124200"/>
            <a:ext cx="3276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/>
            <a:r>
              <a:rPr lang="fr-FR" sz="1400" i="1">
                <a:solidFill>
                  <a:srgbClr val="008000"/>
                </a:solidFill>
              </a:rPr>
              <a:t>	</a:t>
            </a:r>
            <a:endParaRPr lang="fr-FR" sz="1200">
              <a:solidFill>
                <a:srgbClr val="008000"/>
              </a:solidFill>
            </a:endParaRP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571500" y="4143375"/>
            <a:ext cx="4100513" cy="2586038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fr-FR" sz="1200">
                <a:solidFill>
                  <a:srgbClr val="19334D"/>
                </a:solidFill>
              </a:rPr>
              <a:t>// Appel du constructeur par défaut</a:t>
            </a:r>
          </a:p>
          <a:p>
            <a:r>
              <a:rPr lang="fr-FR" sz="1400">
                <a:solidFill>
                  <a:srgbClr val="004000"/>
                </a:solidFill>
              </a:rPr>
              <a:t>Cercle *p0 = new Cercle ; </a:t>
            </a:r>
          </a:p>
          <a:p>
            <a:r>
              <a:rPr lang="fr-FR" sz="1400">
                <a:solidFill>
                  <a:srgbClr val="004000"/>
                </a:solidFill>
              </a:rPr>
              <a:t>delete p0;</a:t>
            </a:r>
          </a:p>
          <a:p>
            <a:endParaRPr lang="fr-FR" sz="1400">
              <a:solidFill>
                <a:srgbClr val="004000"/>
              </a:solidFill>
            </a:endParaRPr>
          </a:p>
          <a:p>
            <a:r>
              <a:rPr lang="fr-FR" sz="1200">
                <a:solidFill>
                  <a:srgbClr val="19334D"/>
                </a:solidFill>
              </a:rPr>
              <a:t>// S’il existe un constructeur avec les arguments correspondants</a:t>
            </a:r>
          </a:p>
          <a:p>
            <a:r>
              <a:rPr lang="fr-FR" sz="1400">
                <a:solidFill>
                  <a:srgbClr val="004000"/>
                </a:solidFill>
              </a:rPr>
              <a:t>Cercle *p1 = new Cercle(arg1, arg2, arg3);</a:t>
            </a:r>
          </a:p>
          <a:p>
            <a:r>
              <a:rPr lang="fr-FR" sz="1400">
                <a:solidFill>
                  <a:srgbClr val="004000"/>
                </a:solidFill>
              </a:rPr>
              <a:t>p1-&gt;deplace(10, 20);</a:t>
            </a:r>
          </a:p>
          <a:p>
            <a:r>
              <a:rPr lang="fr-FR" sz="1400">
                <a:solidFill>
                  <a:srgbClr val="004000"/>
                </a:solidFill>
              </a:rPr>
              <a:t>delete p1;</a:t>
            </a:r>
          </a:p>
          <a:p>
            <a:endParaRPr lang="fr-FR" sz="1400">
              <a:solidFill>
                <a:srgbClr val="004000"/>
              </a:solidFill>
            </a:endParaRPr>
          </a:p>
          <a:p>
            <a:r>
              <a:rPr lang="fr-FR" sz="1200">
                <a:solidFill>
                  <a:srgbClr val="19334D"/>
                </a:solidFill>
              </a:rPr>
              <a:t>// Tableau de n objets de type Cercle</a:t>
            </a:r>
          </a:p>
          <a:p>
            <a:r>
              <a:rPr lang="fr-FR" sz="1400">
                <a:solidFill>
                  <a:srgbClr val="004000"/>
                </a:solidFill>
              </a:rPr>
              <a:t>Cercle *p2 = new Cercle [n]; </a:t>
            </a:r>
          </a:p>
          <a:p>
            <a:r>
              <a:rPr lang="fr-FR" sz="1400">
                <a:solidFill>
                  <a:srgbClr val="004000"/>
                </a:solidFill>
              </a:rPr>
              <a:t>delete[] p2;</a:t>
            </a:r>
          </a:p>
        </p:txBody>
      </p:sp>
      <p:sp>
        <p:nvSpPr>
          <p:cNvPr id="35850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571500" y="1857375"/>
            <a:ext cx="4000500" cy="890588"/>
          </a:xfrm>
          <a:ln>
            <a:solidFill>
              <a:srgbClr val="000066"/>
            </a:solidFill>
          </a:ln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  <a:tabLst>
                <a:tab pos="1163638" algn="l"/>
              </a:tabLst>
            </a:pPr>
            <a:r>
              <a:rPr lang="fr-FR" sz="1400">
                <a:solidFill>
                  <a:srgbClr val="004000"/>
                </a:solidFill>
              </a:rPr>
              <a:t>int *p0;</a:t>
            </a:r>
          </a:p>
          <a:p>
            <a:pPr eaLnBrk="1" hangingPunct="1">
              <a:spcBef>
                <a:spcPct val="0"/>
              </a:spcBef>
              <a:buFontTx/>
              <a:buNone/>
              <a:tabLst>
                <a:tab pos="1163638" algn="l"/>
              </a:tabLst>
            </a:pPr>
            <a:r>
              <a:rPr lang="fr-FR" sz="1400">
                <a:solidFill>
                  <a:srgbClr val="004000"/>
                </a:solidFill>
              </a:rPr>
              <a:t>p0 = new int;</a:t>
            </a:r>
          </a:p>
          <a:p>
            <a:pPr eaLnBrk="1" hangingPunct="1">
              <a:spcBef>
                <a:spcPct val="0"/>
              </a:spcBef>
              <a:buFontTx/>
              <a:buNone/>
              <a:tabLst>
                <a:tab pos="1163638" algn="l"/>
              </a:tabLst>
            </a:pPr>
            <a:r>
              <a:rPr lang="fr-FR" sz="1400">
                <a:solidFill>
                  <a:srgbClr val="004000"/>
                </a:solidFill>
              </a:rPr>
              <a:t>*p0 = 421; 	</a:t>
            </a:r>
            <a:r>
              <a:rPr lang="fr-FR" sz="1200">
                <a:solidFill>
                  <a:srgbClr val="19334D"/>
                </a:solidFill>
              </a:rPr>
              <a:t>// p0 pointe sur un entier initialisé a 421</a:t>
            </a:r>
            <a:endParaRPr lang="fr-FR" sz="1400">
              <a:solidFill>
                <a:srgbClr val="19334D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  <a:tabLst>
                <a:tab pos="1163638" algn="l"/>
              </a:tabLst>
            </a:pPr>
            <a:r>
              <a:rPr lang="fr-FR" sz="1400">
                <a:solidFill>
                  <a:srgbClr val="004000"/>
                </a:solidFill>
              </a:rPr>
              <a:t>delete p0;</a:t>
            </a:r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571500" y="3027363"/>
            <a:ext cx="4029075" cy="885825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90000"/>
              </a:lnSpc>
              <a:tabLst>
                <a:tab pos="1704975" algn="l"/>
              </a:tabLst>
            </a:pPr>
            <a:r>
              <a:rPr lang="fr-FR" sz="1400">
                <a:solidFill>
                  <a:srgbClr val="004000"/>
                </a:solidFill>
              </a:rPr>
              <a:t>float *tab;</a:t>
            </a:r>
          </a:p>
          <a:p>
            <a:pPr marL="342900" indent="-342900">
              <a:tabLst>
                <a:tab pos="1704975" algn="l"/>
              </a:tabLst>
            </a:pPr>
            <a:r>
              <a:rPr lang="fr-FR" sz="1400">
                <a:solidFill>
                  <a:srgbClr val="004000"/>
                </a:solidFill>
              </a:rPr>
              <a:t>tab = new float[5]; 	</a:t>
            </a:r>
            <a:r>
              <a:rPr lang="fr-FR" sz="1200">
                <a:solidFill>
                  <a:srgbClr val="19334D"/>
                </a:solidFill>
              </a:rPr>
              <a:t>// Réserve un tableau de 5 réels</a:t>
            </a:r>
            <a:endParaRPr lang="fr-FR" sz="1400">
              <a:solidFill>
                <a:srgbClr val="19334D"/>
              </a:solidFill>
            </a:endParaRPr>
          </a:p>
          <a:p>
            <a:pPr marL="342900" indent="-342900">
              <a:tabLst>
                <a:tab pos="1704975" algn="l"/>
              </a:tabLst>
            </a:pPr>
            <a:r>
              <a:rPr lang="fr-FR" sz="1400">
                <a:solidFill>
                  <a:srgbClr val="004000"/>
                </a:solidFill>
              </a:rPr>
              <a:t>for (int i = 0; i &lt; 5; i++)       tab[i] = 1.4 * i;</a:t>
            </a:r>
          </a:p>
          <a:p>
            <a:pPr marL="342900" indent="-342900">
              <a:tabLst>
                <a:tab pos="1704975" algn="l"/>
              </a:tabLst>
            </a:pPr>
            <a:r>
              <a:rPr lang="fr-FR" sz="1400">
                <a:solidFill>
                  <a:srgbClr val="004000"/>
                </a:solidFill>
              </a:rPr>
              <a:t>delete[] tab;</a:t>
            </a:r>
          </a:p>
        </p:txBody>
      </p:sp>
      <p:sp>
        <p:nvSpPr>
          <p:cNvPr id="35854" name="Rectangle 14"/>
          <p:cNvSpPr>
            <a:spLocks noChangeArrowheads="1"/>
          </p:cNvSpPr>
          <p:nvPr/>
        </p:nvSpPr>
        <p:spPr bwMode="auto">
          <a:xfrm>
            <a:off x="4929188" y="2071688"/>
            <a:ext cx="1447800" cy="457200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lnSpc>
                <a:spcPct val="90000"/>
              </a:lnSpc>
            </a:pPr>
            <a:r>
              <a:rPr lang="fr-FR" sz="1400">
                <a:solidFill>
                  <a:srgbClr val="004000"/>
                </a:solidFill>
              </a:rPr>
              <a:t>int  n = 421; </a:t>
            </a:r>
            <a:endParaRPr lang="fr-FR" sz="1400" i="1">
              <a:solidFill>
                <a:srgbClr val="004000"/>
              </a:solidFill>
            </a:endParaRPr>
          </a:p>
        </p:txBody>
      </p:sp>
      <p:sp>
        <p:nvSpPr>
          <p:cNvPr id="7177" name="Rectangle 15"/>
          <p:cNvSpPr>
            <a:spLocks noChangeArrowheads="1"/>
          </p:cNvSpPr>
          <p:nvPr/>
        </p:nvSpPr>
        <p:spPr bwMode="auto">
          <a:xfrm>
            <a:off x="1428750" y="1285875"/>
            <a:ext cx="20351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1400" b="1" i="1">
                <a:solidFill>
                  <a:srgbClr val="000066"/>
                </a:solidFill>
              </a:rPr>
              <a:t>Instanciation dynamique</a:t>
            </a:r>
          </a:p>
        </p:txBody>
      </p:sp>
      <p:sp>
        <p:nvSpPr>
          <p:cNvPr id="7178" name="Rectangle 16"/>
          <p:cNvSpPr>
            <a:spLocks noChangeArrowheads="1"/>
          </p:cNvSpPr>
          <p:nvPr/>
        </p:nvSpPr>
        <p:spPr bwMode="auto">
          <a:xfrm>
            <a:off x="5715000" y="1295400"/>
            <a:ext cx="1839913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fr-FR" sz="1400" b="1" i="1">
                <a:solidFill>
                  <a:srgbClr val="000066"/>
                </a:solidFill>
              </a:rPr>
              <a:t>Instanciation statique </a:t>
            </a:r>
          </a:p>
        </p:txBody>
      </p:sp>
      <p:sp>
        <p:nvSpPr>
          <p:cNvPr id="35857" name="Rectangle 17"/>
          <p:cNvSpPr>
            <a:spLocks noChangeArrowheads="1"/>
          </p:cNvSpPr>
          <p:nvPr/>
        </p:nvSpPr>
        <p:spPr bwMode="auto">
          <a:xfrm>
            <a:off x="4929188" y="3071813"/>
            <a:ext cx="3552825" cy="838200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/>
            <a:r>
              <a:rPr lang="fr-FR" sz="1400">
                <a:solidFill>
                  <a:srgbClr val="004000"/>
                </a:solidFill>
              </a:rPr>
              <a:t>float tab[5]; </a:t>
            </a:r>
          </a:p>
          <a:p>
            <a:pPr marL="342900" indent="-342900"/>
            <a:r>
              <a:rPr lang="fr-FR" sz="1400">
                <a:solidFill>
                  <a:srgbClr val="004000"/>
                </a:solidFill>
              </a:rPr>
              <a:t>for (int i = 0; i &lt; 5; i++)      tab[i] = 1.4 * i;</a:t>
            </a:r>
          </a:p>
          <a:p>
            <a:pPr marL="342900" indent="-342900"/>
            <a:r>
              <a:rPr lang="fr-FR" sz="1400">
                <a:solidFill>
                  <a:srgbClr val="004000"/>
                </a:solidFill>
              </a:rPr>
              <a:t>delete[] tab;</a:t>
            </a:r>
          </a:p>
        </p:txBody>
      </p:sp>
      <p:sp>
        <p:nvSpPr>
          <p:cNvPr id="7180" name="Rectangle 18"/>
          <p:cNvSpPr>
            <a:spLocks noChangeArrowheads="1"/>
          </p:cNvSpPr>
          <p:nvPr/>
        </p:nvSpPr>
        <p:spPr bwMode="auto">
          <a:xfrm rot="-5400000">
            <a:off x="-88107" y="3317082"/>
            <a:ext cx="7858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1400" b="1" i="1">
                <a:solidFill>
                  <a:srgbClr val="000066"/>
                </a:solidFill>
              </a:rPr>
              <a:t>Tableau</a:t>
            </a:r>
          </a:p>
        </p:txBody>
      </p:sp>
      <p:sp>
        <p:nvSpPr>
          <p:cNvPr id="7181" name="Rectangle 19"/>
          <p:cNvSpPr>
            <a:spLocks noChangeArrowheads="1"/>
          </p:cNvSpPr>
          <p:nvPr/>
        </p:nvSpPr>
        <p:spPr bwMode="auto">
          <a:xfrm rot="-5400000">
            <a:off x="-333375" y="5283200"/>
            <a:ext cx="1276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fr-FR" sz="1400" b="1" i="1">
                <a:solidFill>
                  <a:srgbClr val="000066"/>
                </a:solidFill>
              </a:rPr>
              <a:t>Type complexe</a:t>
            </a:r>
          </a:p>
        </p:txBody>
      </p:sp>
      <p:sp>
        <p:nvSpPr>
          <p:cNvPr id="35860" name="Rectangle 20"/>
          <p:cNvSpPr>
            <a:spLocks noChangeArrowheads="1"/>
          </p:cNvSpPr>
          <p:nvPr/>
        </p:nvSpPr>
        <p:spPr bwMode="auto">
          <a:xfrm>
            <a:off x="4929188" y="4173538"/>
            <a:ext cx="4071937" cy="2524125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tabLst>
                <a:tab pos="1163638" algn="l"/>
              </a:tabLst>
            </a:pPr>
            <a:r>
              <a:rPr lang="fr-FR" sz="1200">
                <a:solidFill>
                  <a:srgbClr val="19334D"/>
                </a:solidFill>
              </a:rPr>
              <a:t>// Appel du constructeur par défaut :</a:t>
            </a:r>
          </a:p>
          <a:p>
            <a:pPr>
              <a:tabLst>
                <a:tab pos="1163638" algn="l"/>
              </a:tabLst>
            </a:pPr>
            <a:r>
              <a:rPr lang="fr-FR" sz="1400">
                <a:solidFill>
                  <a:srgbClr val="004000"/>
                </a:solidFill>
              </a:rPr>
              <a:t>Cercle c0; </a:t>
            </a:r>
          </a:p>
          <a:p>
            <a:pPr>
              <a:tabLst>
                <a:tab pos="1163638" algn="l"/>
              </a:tabLst>
            </a:pPr>
            <a:endParaRPr lang="fr-FR" sz="1400">
              <a:solidFill>
                <a:srgbClr val="004000"/>
              </a:solidFill>
            </a:endParaRPr>
          </a:p>
          <a:p>
            <a:pPr>
              <a:tabLst>
                <a:tab pos="1163638" algn="l"/>
              </a:tabLst>
            </a:pPr>
            <a:endParaRPr lang="fr-FR" sz="1400">
              <a:solidFill>
                <a:srgbClr val="004000"/>
              </a:solidFill>
            </a:endParaRPr>
          </a:p>
          <a:p>
            <a:pPr>
              <a:tabLst>
                <a:tab pos="1163638" algn="l"/>
              </a:tabLst>
            </a:pPr>
            <a:r>
              <a:rPr lang="fr-FR" sz="1200">
                <a:solidFill>
                  <a:srgbClr val="19334D"/>
                </a:solidFill>
              </a:rPr>
              <a:t>// S’il existe un constructeur avec les arguments correspondants</a:t>
            </a:r>
          </a:p>
          <a:p>
            <a:pPr>
              <a:tabLst>
                <a:tab pos="1163638" algn="l"/>
              </a:tabLst>
            </a:pPr>
            <a:r>
              <a:rPr lang="fr-FR" sz="1400">
                <a:solidFill>
                  <a:srgbClr val="004000"/>
                </a:solidFill>
              </a:rPr>
              <a:t>Cercle c1(arg1, arg2, arg3)</a:t>
            </a:r>
          </a:p>
          <a:p>
            <a:pPr>
              <a:tabLst>
                <a:tab pos="1163638" algn="l"/>
              </a:tabLst>
            </a:pPr>
            <a:r>
              <a:rPr lang="fr-FR" sz="1400">
                <a:solidFill>
                  <a:srgbClr val="004000"/>
                </a:solidFill>
              </a:rPr>
              <a:t>c1.deplace(10, 20);</a:t>
            </a:r>
          </a:p>
          <a:p>
            <a:pPr>
              <a:tabLst>
                <a:tab pos="1163638" algn="l"/>
              </a:tabLst>
            </a:pPr>
            <a:endParaRPr lang="fr-FR" sz="1400">
              <a:solidFill>
                <a:srgbClr val="004000"/>
              </a:solidFill>
            </a:endParaRPr>
          </a:p>
          <a:p>
            <a:pPr>
              <a:tabLst>
                <a:tab pos="1163638" algn="l"/>
              </a:tabLst>
            </a:pPr>
            <a:endParaRPr lang="fr-FR" sz="1400">
              <a:solidFill>
                <a:srgbClr val="004000"/>
              </a:solidFill>
            </a:endParaRPr>
          </a:p>
          <a:p>
            <a:pPr>
              <a:tabLst>
                <a:tab pos="1163638" algn="l"/>
              </a:tabLst>
            </a:pPr>
            <a:r>
              <a:rPr lang="fr-FR" sz="1200">
                <a:solidFill>
                  <a:srgbClr val="19334D"/>
                </a:solidFill>
              </a:rPr>
              <a:t>// Tableau de 10 objets de type Cercle</a:t>
            </a:r>
          </a:p>
          <a:p>
            <a:pPr>
              <a:tabLst>
                <a:tab pos="1163638" algn="l"/>
              </a:tabLst>
            </a:pPr>
            <a:r>
              <a:rPr lang="fr-FR" sz="1400">
                <a:solidFill>
                  <a:srgbClr val="004000"/>
                </a:solidFill>
              </a:rPr>
              <a:t>Cercle c2[10];	</a:t>
            </a:r>
          </a:p>
          <a:p>
            <a:pPr>
              <a:tabLst>
                <a:tab pos="1163638" algn="l"/>
              </a:tabLst>
            </a:pPr>
            <a:endParaRPr lang="fr-FR" sz="1000">
              <a:solidFill>
                <a:srgbClr val="19334D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">
      <a:dk1>
        <a:srgbClr val="800000"/>
      </a:dk1>
      <a:lt1>
        <a:srgbClr val="FFFFFF"/>
      </a:lt1>
      <a:dk2>
        <a:srgbClr val="336699"/>
      </a:dk2>
      <a:lt2>
        <a:srgbClr val="A50021"/>
      </a:lt2>
      <a:accent1>
        <a:srgbClr val="008000"/>
      </a:accent1>
      <a:accent2>
        <a:srgbClr val="CC3300"/>
      </a:accent2>
      <a:accent3>
        <a:srgbClr val="FFFFFF"/>
      </a:accent3>
      <a:accent4>
        <a:srgbClr val="6C0000"/>
      </a:accent4>
      <a:accent5>
        <a:srgbClr val="AAC0AA"/>
      </a:accent5>
      <a:accent6>
        <a:srgbClr val="B92D00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2058</TotalTime>
  <Words>1097</Words>
  <Application>Microsoft Office PowerPoint</Application>
  <PresentationFormat>Présentation à l'écran (4:3)</PresentationFormat>
  <Paragraphs>138</Paragraphs>
  <Slides>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Times New Roman</vt:lpstr>
      <vt:lpstr>Arial</vt:lpstr>
      <vt:lpstr>Times</vt:lpstr>
      <vt:lpstr>StarBats</vt:lpstr>
      <vt:lpstr>Wingdings</vt:lpstr>
      <vt:lpstr>Modèle par défaut</vt:lpstr>
      <vt:lpstr>C++ : variables</vt:lpstr>
      <vt:lpstr>Déclaration de variables (1)</vt:lpstr>
      <vt:lpstr>Déclaration de variables (2)</vt:lpstr>
      <vt:lpstr>Durée de vie d'une variable statique</vt:lpstr>
      <vt:lpstr>Gestion dynamique de la mémoire : new / delete</vt:lpstr>
      <vt:lpstr>Instanciation dynamique vs statique : synthèse</vt:lpstr>
    </vt:vector>
  </TitlesOfParts>
  <Company>I.P.N. Orsay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  -  Introduction au C++ </dc:title>
  <dc:creator>lefebvre</dc:creator>
  <cp:keywords/>
  <cp:lastModifiedBy>Laurent Garnier</cp:lastModifiedBy>
  <cp:revision>319</cp:revision>
  <dcterms:created xsi:type="dcterms:W3CDTF">2010-01-21T13:51:03Z</dcterms:created>
  <dcterms:modified xsi:type="dcterms:W3CDTF">2010-01-21T13:52:42Z</dcterms:modified>
</cp:coreProperties>
</file>